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465" r:id="rId2"/>
    <p:sldId id="423" r:id="rId3"/>
    <p:sldId id="428" r:id="rId4"/>
    <p:sldId id="435" r:id="rId5"/>
    <p:sldId id="442" r:id="rId6"/>
    <p:sldId id="446" r:id="rId7"/>
    <p:sldId id="471" r:id="rId8"/>
    <p:sldId id="507" r:id="rId9"/>
    <p:sldId id="268" r:id="rId10"/>
    <p:sldId id="466" r:id="rId11"/>
    <p:sldId id="474" r:id="rId12"/>
    <p:sldId id="422" r:id="rId13"/>
    <p:sldId id="475" r:id="rId14"/>
    <p:sldId id="519" r:id="rId15"/>
    <p:sldId id="472" r:id="rId16"/>
    <p:sldId id="477" r:id="rId17"/>
    <p:sldId id="481" r:id="rId18"/>
    <p:sldId id="480" r:id="rId19"/>
    <p:sldId id="517" r:id="rId20"/>
    <p:sldId id="482" r:id="rId21"/>
    <p:sldId id="486" r:id="rId22"/>
    <p:sldId id="520" r:id="rId23"/>
    <p:sldId id="491" r:id="rId24"/>
    <p:sldId id="489" r:id="rId25"/>
    <p:sldId id="518" r:id="rId26"/>
    <p:sldId id="492" r:id="rId27"/>
    <p:sldId id="531" r:id="rId28"/>
    <p:sldId id="494" r:id="rId29"/>
    <p:sldId id="493" r:id="rId30"/>
    <p:sldId id="498" r:id="rId31"/>
    <p:sldId id="501" r:id="rId32"/>
    <p:sldId id="427" r:id="rId33"/>
    <p:sldId id="522" r:id="rId34"/>
    <p:sldId id="527" r:id="rId35"/>
    <p:sldId id="528" r:id="rId36"/>
    <p:sldId id="529" r:id="rId37"/>
    <p:sldId id="530" r:id="rId38"/>
    <p:sldId id="532" r:id="rId39"/>
    <p:sldId id="264" r:id="rId40"/>
    <p:sldId id="261" r:id="rId4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lyn" initials="E" lastIdx="1" clrIdx="0">
    <p:extLst>
      <p:ext uri="{19B8F6BF-5375-455C-9EA6-DF929625EA0E}">
        <p15:presenceInfo xmlns:p15="http://schemas.microsoft.com/office/powerpoint/2012/main" userId="Evely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9CC00"/>
    <a:srgbClr val="945294"/>
    <a:srgbClr val="0000FF"/>
    <a:srgbClr val="513E82"/>
    <a:srgbClr val="DF51C1"/>
    <a:srgbClr val="00FF00"/>
    <a:srgbClr val="99CCFF"/>
    <a:srgbClr val="CC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5126" autoAdjust="0"/>
  </p:normalViewPr>
  <p:slideViewPr>
    <p:cSldViewPr snapToGrid="0">
      <p:cViewPr varScale="1">
        <p:scale>
          <a:sx n="86" d="100"/>
          <a:sy n="86" d="100"/>
        </p:scale>
        <p:origin x="643" y="58"/>
      </p:cViewPr>
      <p:guideLst/>
    </p:cSldViewPr>
  </p:slideViewPr>
  <p:outlineViewPr>
    <p:cViewPr>
      <p:scale>
        <a:sx n="33" d="100"/>
        <a:sy n="33" d="100"/>
      </p:scale>
      <p:origin x="0" y="-330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ADCC6E-7F3D-4F39-AC6B-185E3F306D57}"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s-CL"/>
        </a:p>
      </dgm:t>
    </dgm:pt>
    <dgm:pt modelId="{12FB1C8F-8842-4FDD-AC4E-FE6E4B506748}">
      <dgm:prSet phldrT="[Texto]"/>
      <dgm:spPr/>
      <dgm:t>
        <a:bodyPr/>
        <a:lstStyle/>
        <a:p>
          <a:r>
            <a:rPr lang="es-CL" dirty="0"/>
            <a:t>Desafíos sistema            escolar</a:t>
          </a:r>
        </a:p>
      </dgm:t>
    </dgm:pt>
    <dgm:pt modelId="{A179FEB7-1B18-4FA8-A71B-7582DE0C8287}" type="parTrans" cxnId="{38213052-B435-40D8-998A-FAF45B837700}">
      <dgm:prSet/>
      <dgm:spPr/>
      <dgm:t>
        <a:bodyPr/>
        <a:lstStyle/>
        <a:p>
          <a:endParaRPr lang="es-CL"/>
        </a:p>
      </dgm:t>
    </dgm:pt>
    <dgm:pt modelId="{A2F1ACAE-D2B7-4805-99D0-AD99F2B24E3D}" type="sibTrans" cxnId="{38213052-B435-40D8-998A-FAF45B837700}">
      <dgm:prSet/>
      <dgm:spPr/>
      <dgm:t>
        <a:bodyPr/>
        <a:lstStyle/>
        <a:p>
          <a:endParaRPr lang="es-CL"/>
        </a:p>
      </dgm:t>
    </dgm:pt>
    <dgm:pt modelId="{4678528E-18CF-40D2-B428-D2DBD64BA133}">
      <dgm:prSet phldrT="[Texto]"/>
      <dgm:spPr/>
      <dgm:t>
        <a:bodyPr/>
        <a:lstStyle/>
        <a:p>
          <a:r>
            <a:rPr lang="es-CL" dirty="0">
              <a:latin typeface="Roboto"/>
            </a:rPr>
            <a:t>Diseñar una ruta formativa inclusiva, priorizada, flexible y contextualizada.</a:t>
          </a:r>
          <a:endParaRPr lang="es-CL" dirty="0"/>
        </a:p>
      </dgm:t>
    </dgm:pt>
    <dgm:pt modelId="{C3AE26D8-2FF5-48D3-8201-7EE12E5D3F9C}" type="parTrans" cxnId="{EED19479-1DB4-4BC3-938D-DFAB22FA3A3B}">
      <dgm:prSet/>
      <dgm:spPr/>
      <dgm:t>
        <a:bodyPr/>
        <a:lstStyle/>
        <a:p>
          <a:endParaRPr lang="es-CL"/>
        </a:p>
      </dgm:t>
    </dgm:pt>
    <dgm:pt modelId="{90B73C38-274B-4360-91E4-368AA4BB00C3}" type="sibTrans" cxnId="{EED19479-1DB4-4BC3-938D-DFAB22FA3A3B}">
      <dgm:prSet/>
      <dgm:spPr/>
      <dgm:t>
        <a:bodyPr/>
        <a:lstStyle/>
        <a:p>
          <a:endParaRPr lang="es-CL"/>
        </a:p>
      </dgm:t>
    </dgm:pt>
    <dgm:pt modelId="{650C54CA-2419-4697-BCBC-C240A1CC6AB1}">
      <dgm:prSet phldrT="[Texto]"/>
      <dgm:spPr/>
      <dgm:t>
        <a:bodyPr/>
        <a:lstStyle/>
        <a:p>
          <a:r>
            <a:rPr lang="es-CL" dirty="0">
              <a:latin typeface="Roboto"/>
            </a:rPr>
            <a:t>Implementar un sistema que entrega orientación, acompañamiento y retroalimentación </a:t>
          </a:r>
          <a:endParaRPr lang="es-CL" dirty="0"/>
        </a:p>
      </dgm:t>
    </dgm:pt>
    <dgm:pt modelId="{C7DB61FB-364A-4418-8382-58E7B2CCFD1B}" type="parTrans" cxnId="{8DD8B321-84A3-4E2D-A913-A09899E6DEFA}">
      <dgm:prSet/>
      <dgm:spPr/>
      <dgm:t>
        <a:bodyPr/>
        <a:lstStyle/>
        <a:p>
          <a:endParaRPr lang="es-CL"/>
        </a:p>
      </dgm:t>
    </dgm:pt>
    <dgm:pt modelId="{7D5CD38D-D36B-4413-A25E-030B4CBC3893}" type="sibTrans" cxnId="{8DD8B321-84A3-4E2D-A913-A09899E6DEFA}">
      <dgm:prSet/>
      <dgm:spPr/>
      <dgm:t>
        <a:bodyPr/>
        <a:lstStyle/>
        <a:p>
          <a:endParaRPr lang="es-CL"/>
        </a:p>
      </dgm:t>
    </dgm:pt>
    <dgm:pt modelId="{E38DF52F-BF4E-4347-87C8-DBD49B8501C7}">
      <dgm:prSet phldrT="[Texto]"/>
      <dgm:spPr/>
      <dgm:t>
        <a:bodyPr/>
        <a:lstStyle/>
        <a:p>
          <a:r>
            <a:rPr lang="es-CL" dirty="0">
              <a:solidFill>
                <a:schemeClr val="bg1"/>
              </a:solidFill>
              <a:latin typeface="Roboto"/>
            </a:rPr>
            <a:t>Potenciar sus fortalezas y abordar sus debilidades</a:t>
          </a:r>
          <a:endParaRPr lang="es-CL" dirty="0">
            <a:solidFill>
              <a:schemeClr val="bg1"/>
            </a:solidFill>
          </a:endParaRPr>
        </a:p>
      </dgm:t>
    </dgm:pt>
    <dgm:pt modelId="{7FE80D43-137F-4047-9E4B-2EED08781BEA}" type="parTrans" cxnId="{CED0384A-7982-40D6-B6DE-05147E12AE64}">
      <dgm:prSet/>
      <dgm:spPr/>
      <dgm:t>
        <a:bodyPr/>
        <a:lstStyle/>
        <a:p>
          <a:endParaRPr lang="es-CL"/>
        </a:p>
      </dgm:t>
    </dgm:pt>
    <dgm:pt modelId="{4F39018C-EFAF-4A23-A088-4FF00011A4A7}" type="sibTrans" cxnId="{CED0384A-7982-40D6-B6DE-05147E12AE64}">
      <dgm:prSet/>
      <dgm:spPr/>
      <dgm:t>
        <a:bodyPr/>
        <a:lstStyle/>
        <a:p>
          <a:endParaRPr lang="es-CL"/>
        </a:p>
      </dgm:t>
    </dgm:pt>
    <dgm:pt modelId="{F0938819-EDB8-4208-94DE-E2F2CA7F5395}" type="pres">
      <dgm:prSet presAssocID="{84ADCC6E-7F3D-4F39-AC6B-185E3F306D57}" presName="Name0" presStyleCnt="0">
        <dgm:presLayoutVars>
          <dgm:chPref val="1"/>
          <dgm:dir/>
          <dgm:animOne val="branch"/>
          <dgm:animLvl val="lvl"/>
          <dgm:resizeHandles val="exact"/>
        </dgm:presLayoutVars>
      </dgm:prSet>
      <dgm:spPr/>
    </dgm:pt>
    <dgm:pt modelId="{F2F4A0F9-5043-4274-8CE6-AFC7A7BF025E}" type="pres">
      <dgm:prSet presAssocID="{12FB1C8F-8842-4FDD-AC4E-FE6E4B506748}" presName="root1" presStyleCnt="0"/>
      <dgm:spPr/>
    </dgm:pt>
    <dgm:pt modelId="{CACADDB8-B445-4961-82D6-72FFFDAF2699}" type="pres">
      <dgm:prSet presAssocID="{12FB1C8F-8842-4FDD-AC4E-FE6E4B506748}" presName="LevelOneTextNode" presStyleLbl="node0" presStyleIdx="0" presStyleCnt="1">
        <dgm:presLayoutVars>
          <dgm:chPref val="3"/>
        </dgm:presLayoutVars>
      </dgm:prSet>
      <dgm:spPr/>
    </dgm:pt>
    <dgm:pt modelId="{56A2E4B4-C60C-495F-A8E2-5E9193A14F36}" type="pres">
      <dgm:prSet presAssocID="{12FB1C8F-8842-4FDD-AC4E-FE6E4B506748}" presName="level2hierChild" presStyleCnt="0"/>
      <dgm:spPr/>
    </dgm:pt>
    <dgm:pt modelId="{744B20E5-C36E-491C-AA7C-8C3AF76D74E2}" type="pres">
      <dgm:prSet presAssocID="{C3AE26D8-2FF5-48D3-8201-7EE12E5D3F9C}" presName="conn2-1" presStyleLbl="parChTrans1D2" presStyleIdx="0" presStyleCnt="3"/>
      <dgm:spPr/>
    </dgm:pt>
    <dgm:pt modelId="{2D9D3563-DBCD-4A6F-B514-C801D1A66B21}" type="pres">
      <dgm:prSet presAssocID="{C3AE26D8-2FF5-48D3-8201-7EE12E5D3F9C}" presName="connTx" presStyleLbl="parChTrans1D2" presStyleIdx="0" presStyleCnt="3"/>
      <dgm:spPr/>
    </dgm:pt>
    <dgm:pt modelId="{A6E3B676-3A19-410B-9E5C-D5427250A699}" type="pres">
      <dgm:prSet presAssocID="{4678528E-18CF-40D2-B428-D2DBD64BA133}" presName="root2" presStyleCnt="0"/>
      <dgm:spPr/>
    </dgm:pt>
    <dgm:pt modelId="{284B8151-6406-476E-B190-DB9F298AE1F6}" type="pres">
      <dgm:prSet presAssocID="{4678528E-18CF-40D2-B428-D2DBD64BA133}" presName="LevelTwoTextNode" presStyleLbl="node2" presStyleIdx="0" presStyleCnt="3">
        <dgm:presLayoutVars>
          <dgm:chPref val="3"/>
        </dgm:presLayoutVars>
      </dgm:prSet>
      <dgm:spPr/>
    </dgm:pt>
    <dgm:pt modelId="{074B41CD-DCC7-454C-9C55-D59794C2CDC3}" type="pres">
      <dgm:prSet presAssocID="{4678528E-18CF-40D2-B428-D2DBD64BA133}" presName="level3hierChild" presStyleCnt="0"/>
      <dgm:spPr/>
    </dgm:pt>
    <dgm:pt modelId="{AF820A9D-BBCF-4C36-8182-A570AAEB6725}" type="pres">
      <dgm:prSet presAssocID="{C7DB61FB-364A-4418-8382-58E7B2CCFD1B}" presName="conn2-1" presStyleLbl="parChTrans1D2" presStyleIdx="1" presStyleCnt="3"/>
      <dgm:spPr/>
    </dgm:pt>
    <dgm:pt modelId="{2CEDB588-4909-4804-AE3E-522D57179F0C}" type="pres">
      <dgm:prSet presAssocID="{C7DB61FB-364A-4418-8382-58E7B2CCFD1B}" presName="connTx" presStyleLbl="parChTrans1D2" presStyleIdx="1" presStyleCnt="3"/>
      <dgm:spPr/>
    </dgm:pt>
    <dgm:pt modelId="{1C83757D-A6B4-4E4E-AA44-5FFF1DA9B81F}" type="pres">
      <dgm:prSet presAssocID="{650C54CA-2419-4697-BCBC-C240A1CC6AB1}" presName="root2" presStyleCnt="0"/>
      <dgm:spPr/>
    </dgm:pt>
    <dgm:pt modelId="{38CA3817-618E-44FF-A7E0-6818987FEF46}" type="pres">
      <dgm:prSet presAssocID="{650C54CA-2419-4697-BCBC-C240A1CC6AB1}" presName="LevelTwoTextNode" presStyleLbl="node2" presStyleIdx="1" presStyleCnt="3">
        <dgm:presLayoutVars>
          <dgm:chPref val="3"/>
        </dgm:presLayoutVars>
      </dgm:prSet>
      <dgm:spPr/>
    </dgm:pt>
    <dgm:pt modelId="{5888454E-3130-4B46-A866-0F12F6E53C3B}" type="pres">
      <dgm:prSet presAssocID="{650C54CA-2419-4697-BCBC-C240A1CC6AB1}" presName="level3hierChild" presStyleCnt="0"/>
      <dgm:spPr/>
    </dgm:pt>
    <dgm:pt modelId="{72D7AC13-E24A-4CF0-81BD-27504BAB2277}" type="pres">
      <dgm:prSet presAssocID="{7FE80D43-137F-4047-9E4B-2EED08781BEA}" presName="conn2-1" presStyleLbl="parChTrans1D2" presStyleIdx="2" presStyleCnt="3"/>
      <dgm:spPr/>
    </dgm:pt>
    <dgm:pt modelId="{9FB9719B-75AF-4231-8EA7-85B414A79324}" type="pres">
      <dgm:prSet presAssocID="{7FE80D43-137F-4047-9E4B-2EED08781BEA}" presName="connTx" presStyleLbl="parChTrans1D2" presStyleIdx="2" presStyleCnt="3"/>
      <dgm:spPr/>
    </dgm:pt>
    <dgm:pt modelId="{E67B19D3-3010-49DD-8433-AB6E0FDAE049}" type="pres">
      <dgm:prSet presAssocID="{E38DF52F-BF4E-4347-87C8-DBD49B8501C7}" presName="root2" presStyleCnt="0"/>
      <dgm:spPr/>
    </dgm:pt>
    <dgm:pt modelId="{04C663F0-7567-4B40-9A75-ECE4C316A3C0}" type="pres">
      <dgm:prSet presAssocID="{E38DF52F-BF4E-4347-87C8-DBD49B8501C7}" presName="LevelTwoTextNode" presStyleLbl="node2" presStyleIdx="2" presStyleCnt="3">
        <dgm:presLayoutVars>
          <dgm:chPref val="3"/>
        </dgm:presLayoutVars>
      </dgm:prSet>
      <dgm:spPr/>
    </dgm:pt>
    <dgm:pt modelId="{4F643EB0-145C-4BC9-8D28-01136BB124CD}" type="pres">
      <dgm:prSet presAssocID="{E38DF52F-BF4E-4347-87C8-DBD49B8501C7}" presName="level3hierChild" presStyleCnt="0"/>
      <dgm:spPr/>
    </dgm:pt>
  </dgm:ptLst>
  <dgm:cxnLst>
    <dgm:cxn modelId="{8DD8B321-84A3-4E2D-A913-A09899E6DEFA}" srcId="{12FB1C8F-8842-4FDD-AC4E-FE6E4B506748}" destId="{650C54CA-2419-4697-BCBC-C240A1CC6AB1}" srcOrd="1" destOrd="0" parTransId="{C7DB61FB-364A-4418-8382-58E7B2CCFD1B}" sibTransId="{7D5CD38D-D36B-4413-A25E-030B4CBC3893}"/>
    <dgm:cxn modelId="{EAD8DD21-54CA-46A7-8FDB-925234B2D247}" type="presOf" srcId="{12FB1C8F-8842-4FDD-AC4E-FE6E4B506748}" destId="{CACADDB8-B445-4961-82D6-72FFFDAF2699}" srcOrd="0" destOrd="0" presId="urn:microsoft.com/office/officeart/2008/layout/HorizontalMultiLevelHierarchy"/>
    <dgm:cxn modelId="{ED968132-EBA1-42DB-94F6-F92CF266EFF3}" type="presOf" srcId="{7FE80D43-137F-4047-9E4B-2EED08781BEA}" destId="{72D7AC13-E24A-4CF0-81BD-27504BAB2277}" srcOrd="0" destOrd="0" presId="urn:microsoft.com/office/officeart/2008/layout/HorizontalMultiLevelHierarchy"/>
    <dgm:cxn modelId="{7C29C649-962F-416E-B1CC-B34C925AD8FC}" type="presOf" srcId="{7FE80D43-137F-4047-9E4B-2EED08781BEA}" destId="{9FB9719B-75AF-4231-8EA7-85B414A79324}" srcOrd="1" destOrd="0" presId="urn:microsoft.com/office/officeart/2008/layout/HorizontalMultiLevelHierarchy"/>
    <dgm:cxn modelId="{CED0384A-7982-40D6-B6DE-05147E12AE64}" srcId="{12FB1C8F-8842-4FDD-AC4E-FE6E4B506748}" destId="{E38DF52F-BF4E-4347-87C8-DBD49B8501C7}" srcOrd="2" destOrd="0" parTransId="{7FE80D43-137F-4047-9E4B-2EED08781BEA}" sibTransId="{4F39018C-EFAF-4A23-A088-4FF00011A4A7}"/>
    <dgm:cxn modelId="{715C244F-FD78-4B38-88C1-2C3D544946C1}" type="presOf" srcId="{C3AE26D8-2FF5-48D3-8201-7EE12E5D3F9C}" destId="{744B20E5-C36E-491C-AA7C-8C3AF76D74E2}" srcOrd="0" destOrd="0" presId="urn:microsoft.com/office/officeart/2008/layout/HorizontalMultiLevelHierarchy"/>
    <dgm:cxn modelId="{38213052-B435-40D8-998A-FAF45B837700}" srcId="{84ADCC6E-7F3D-4F39-AC6B-185E3F306D57}" destId="{12FB1C8F-8842-4FDD-AC4E-FE6E4B506748}" srcOrd="0" destOrd="0" parTransId="{A179FEB7-1B18-4FA8-A71B-7582DE0C8287}" sibTransId="{A2F1ACAE-D2B7-4805-99D0-AD99F2B24E3D}"/>
    <dgm:cxn modelId="{8ECB1A54-0629-4253-80B3-69D0CC1854F5}" type="presOf" srcId="{C7DB61FB-364A-4418-8382-58E7B2CCFD1B}" destId="{2CEDB588-4909-4804-AE3E-522D57179F0C}" srcOrd="1" destOrd="0" presId="urn:microsoft.com/office/officeart/2008/layout/HorizontalMultiLevelHierarchy"/>
    <dgm:cxn modelId="{EED19479-1DB4-4BC3-938D-DFAB22FA3A3B}" srcId="{12FB1C8F-8842-4FDD-AC4E-FE6E4B506748}" destId="{4678528E-18CF-40D2-B428-D2DBD64BA133}" srcOrd="0" destOrd="0" parTransId="{C3AE26D8-2FF5-48D3-8201-7EE12E5D3F9C}" sibTransId="{90B73C38-274B-4360-91E4-368AA4BB00C3}"/>
    <dgm:cxn modelId="{B6F1A07C-44C2-495E-8F59-2F813408B255}" type="presOf" srcId="{4678528E-18CF-40D2-B428-D2DBD64BA133}" destId="{284B8151-6406-476E-B190-DB9F298AE1F6}" srcOrd="0" destOrd="0" presId="urn:microsoft.com/office/officeart/2008/layout/HorizontalMultiLevelHierarchy"/>
    <dgm:cxn modelId="{08A3567D-3410-4882-A3F2-12F012D424BF}" type="presOf" srcId="{650C54CA-2419-4697-BCBC-C240A1CC6AB1}" destId="{38CA3817-618E-44FF-A7E0-6818987FEF46}" srcOrd="0" destOrd="0" presId="urn:microsoft.com/office/officeart/2008/layout/HorizontalMultiLevelHierarchy"/>
    <dgm:cxn modelId="{DD7A3EAA-6962-4D21-81F9-AD5F09B4FBD4}" type="presOf" srcId="{C3AE26D8-2FF5-48D3-8201-7EE12E5D3F9C}" destId="{2D9D3563-DBCD-4A6F-B514-C801D1A66B21}" srcOrd="1" destOrd="0" presId="urn:microsoft.com/office/officeart/2008/layout/HorizontalMultiLevelHierarchy"/>
    <dgm:cxn modelId="{3B911DDE-444D-4A8D-A8AA-C574B7647BD9}" type="presOf" srcId="{84ADCC6E-7F3D-4F39-AC6B-185E3F306D57}" destId="{F0938819-EDB8-4208-94DE-E2F2CA7F5395}" srcOrd="0" destOrd="0" presId="urn:microsoft.com/office/officeart/2008/layout/HorizontalMultiLevelHierarchy"/>
    <dgm:cxn modelId="{3DC8A2E1-3AA8-402E-8DB9-5CA7F99615E8}" type="presOf" srcId="{C7DB61FB-364A-4418-8382-58E7B2CCFD1B}" destId="{AF820A9D-BBCF-4C36-8182-A570AAEB6725}" srcOrd="0" destOrd="0" presId="urn:microsoft.com/office/officeart/2008/layout/HorizontalMultiLevelHierarchy"/>
    <dgm:cxn modelId="{3EEDC6EA-E67E-4BB1-BFF2-532AA8A0E0D9}" type="presOf" srcId="{E38DF52F-BF4E-4347-87C8-DBD49B8501C7}" destId="{04C663F0-7567-4B40-9A75-ECE4C316A3C0}" srcOrd="0" destOrd="0" presId="urn:microsoft.com/office/officeart/2008/layout/HorizontalMultiLevelHierarchy"/>
    <dgm:cxn modelId="{6836E83A-45BF-46E8-89D6-D6316F801D8E}" type="presParOf" srcId="{F0938819-EDB8-4208-94DE-E2F2CA7F5395}" destId="{F2F4A0F9-5043-4274-8CE6-AFC7A7BF025E}" srcOrd="0" destOrd="0" presId="urn:microsoft.com/office/officeart/2008/layout/HorizontalMultiLevelHierarchy"/>
    <dgm:cxn modelId="{2A093777-62DD-4EC2-B10A-135997EBBA11}" type="presParOf" srcId="{F2F4A0F9-5043-4274-8CE6-AFC7A7BF025E}" destId="{CACADDB8-B445-4961-82D6-72FFFDAF2699}" srcOrd="0" destOrd="0" presId="urn:microsoft.com/office/officeart/2008/layout/HorizontalMultiLevelHierarchy"/>
    <dgm:cxn modelId="{BD613E88-DCA3-4894-9F7F-7113BA15A855}" type="presParOf" srcId="{F2F4A0F9-5043-4274-8CE6-AFC7A7BF025E}" destId="{56A2E4B4-C60C-495F-A8E2-5E9193A14F36}" srcOrd="1" destOrd="0" presId="urn:microsoft.com/office/officeart/2008/layout/HorizontalMultiLevelHierarchy"/>
    <dgm:cxn modelId="{87A35FC6-7410-4FE8-8B21-4C08FFC4AB41}" type="presParOf" srcId="{56A2E4B4-C60C-495F-A8E2-5E9193A14F36}" destId="{744B20E5-C36E-491C-AA7C-8C3AF76D74E2}" srcOrd="0" destOrd="0" presId="urn:microsoft.com/office/officeart/2008/layout/HorizontalMultiLevelHierarchy"/>
    <dgm:cxn modelId="{440A4E81-C898-49DB-8579-8FE917C4F407}" type="presParOf" srcId="{744B20E5-C36E-491C-AA7C-8C3AF76D74E2}" destId="{2D9D3563-DBCD-4A6F-B514-C801D1A66B21}" srcOrd="0" destOrd="0" presId="urn:microsoft.com/office/officeart/2008/layout/HorizontalMultiLevelHierarchy"/>
    <dgm:cxn modelId="{9B992E46-A6B7-49CA-BC3B-3350F7D7E03D}" type="presParOf" srcId="{56A2E4B4-C60C-495F-A8E2-5E9193A14F36}" destId="{A6E3B676-3A19-410B-9E5C-D5427250A699}" srcOrd="1" destOrd="0" presId="urn:microsoft.com/office/officeart/2008/layout/HorizontalMultiLevelHierarchy"/>
    <dgm:cxn modelId="{D84B2F4B-3203-43DE-B4BE-8D1A4F10C526}" type="presParOf" srcId="{A6E3B676-3A19-410B-9E5C-D5427250A699}" destId="{284B8151-6406-476E-B190-DB9F298AE1F6}" srcOrd="0" destOrd="0" presId="urn:microsoft.com/office/officeart/2008/layout/HorizontalMultiLevelHierarchy"/>
    <dgm:cxn modelId="{A136D25B-6694-45EF-A6AE-45DB3A884483}" type="presParOf" srcId="{A6E3B676-3A19-410B-9E5C-D5427250A699}" destId="{074B41CD-DCC7-454C-9C55-D59794C2CDC3}" srcOrd="1" destOrd="0" presId="urn:microsoft.com/office/officeart/2008/layout/HorizontalMultiLevelHierarchy"/>
    <dgm:cxn modelId="{CCEC95E0-5A37-4FE1-8992-AFDEBEE920E2}" type="presParOf" srcId="{56A2E4B4-C60C-495F-A8E2-5E9193A14F36}" destId="{AF820A9D-BBCF-4C36-8182-A570AAEB6725}" srcOrd="2" destOrd="0" presId="urn:microsoft.com/office/officeart/2008/layout/HorizontalMultiLevelHierarchy"/>
    <dgm:cxn modelId="{6604F2A3-4C9E-4EA4-8098-2F3B3480E007}" type="presParOf" srcId="{AF820A9D-BBCF-4C36-8182-A570AAEB6725}" destId="{2CEDB588-4909-4804-AE3E-522D57179F0C}" srcOrd="0" destOrd="0" presId="urn:microsoft.com/office/officeart/2008/layout/HorizontalMultiLevelHierarchy"/>
    <dgm:cxn modelId="{F93521E4-E68F-4B3A-906E-D4D52017EE59}" type="presParOf" srcId="{56A2E4B4-C60C-495F-A8E2-5E9193A14F36}" destId="{1C83757D-A6B4-4E4E-AA44-5FFF1DA9B81F}" srcOrd="3" destOrd="0" presId="urn:microsoft.com/office/officeart/2008/layout/HorizontalMultiLevelHierarchy"/>
    <dgm:cxn modelId="{D52AB370-CA16-4EBB-8AFA-9368ED450762}" type="presParOf" srcId="{1C83757D-A6B4-4E4E-AA44-5FFF1DA9B81F}" destId="{38CA3817-618E-44FF-A7E0-6818987FEF46}" srcOrd="0" destOrd="0" presId="urn:microsoft.com/office/officeart/2008/layout/HorizontalMultiLevelHierarchy"/>
    <dgm:cxn modelId="{0569E784-8EA1-4EF2-B463-3C9C3F1FBB93}" type="presParOf" srcId="{1C83757D-A6B4-4E4E-AA44-5FFF1DA9B81F}" destId="{5888454E-3130-4B46-A866-0F12F6E53C3B}" srcOrd="1" destOrd="0" presId="urn:microsoft.com/office/officeart/2008/layout/HorizontalMultiLevelHierarchy"/>
    <dgm:cxn modelId="{DA000505-B01C-4A38-B41B-55CE0252D8A1}" type="presParOf" srcId="{56A2E4B4-C60C-495F-A8E2-5E9193A14F36}" destId="{72D7AC13-E24A-4CF0-81BD-27504BAB2277}" srcOrd="4" destOrd="0" presId="urn:microsoft.com/office/officeart/2008/layout/HorizontalMultiLevelHierarchy"/>
    <dgm:cxn modelId="{800CC1C5-5DB8-49F8-970A-12E13EC4073C}" type="presParOf" srcId="{72D7AC13-E24A-4CF0-81BD-27504BAB2277}" destId="{9FB9719B-75AF-4231-8EA7-85B414A79324}" srcOrd="0" destOrd="0" presId="urn:microsoft.com/office/officeart/2008/layout/HorizontalMultiLevelHierarchy"/>
    <dgm:cxn modelId="{572AF5FC-B23B-46DB-8D41-4E6A87A7C19A}" type="presParOf" srcId="{56A2E4B4-C60C-495F-A8E2-5E9193A14F36}" destId="{E67B19D3-3010-49DD-8433-AB6E0FDAE049}" srcOrd="5" destOrd="0" presId="urn:microsoft.com/office/officeart/2008/layout/HorizontalMultiLevelHierarchy"/>
    <dgm:cxn modelId="{4E4462E6-53E8-45D0-B0E6-E45CCDF6D962}" type="presParOf" srcId="{E67B19D3-3010-49DD-8433-AB6E0FDAE049}" destId="{04C663F0-7567-4B40-9A75-ECE4C316A3C0}" srcOrd="0" destOrd="0" presId="urn:microsoft.com/office/officeart/2008/layout/HorizontalMultiLevelHierarchy"/>
    <dgm:cxn modelId="{C9B8F322-48E3-41B7-AC36-FD0086D396E9}" type="presParOf" srcId="{E67B19D3-3010-49DD-8433-AB6E0FDAE049}" destId="{4F643EB0-145C-4BC9-8D28-01136BB124C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DF6BA2-694B-4ED5-BF53-62BF72AE84A2}"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CL"/>
        </a:p>
      </dgm:t>
    </dgm:pt>
    <dgm:pt modelId="{A87FF0C9-6A98-473C-B33C-41A6EDD38063}">
      <dgm:prSet phldrT="[Texto]" custT="1"/>
      <dgm:spPr>
        <a:solidFill>
          <a:srgbClr val="945294"/>
        </a:solidFill>
      </dgm:spPr>
      <dgm:t>
        <a:bodyPr/>
        <a:lstStyle/>
        <a:p>
          <a:pPr>
            <a:buNone/>
          </a:pPr>
          <a:r>
            <a:rPr lang="es-CL" sz="1600" dirty="0"/>
            <a:t>1 </a:t>
          </a:r>
        </a:p>
        <a:p>
          <a:pPr>
            <a:buNone/>
          </a:pPr>
          <a:r>
            <a:rPr lang="es-CL" sz="1600" dirty="0"/>
            <a:t>Planteamiento del problema</a:t>
          </a:r>
        </a:p>
      </dgm:t>
    </dgm:pt>
    <dgm:pt modelId="{3904A4A0-C7DF-49D3-9117-FC13E21C0D0D}" type="parTrans" cxnId="{47B1F33D-4168-43FD-BBFE-8BD8DABC4CCB}">
      <dgm:prSet/>
      <dgm:spPr/>
      <dgm:t>
        <a:bodyPr/>
        <a:lstStyle/>
        <a:p>
          <a:endParaRPr lang="es-CL"/>
        </a:p>
      </dgm:t>
    </dgm:pt>
    <dgm:pt modelId="{FA4A453B-F2F1-4D6E-AAB8-382EA1D201A1}" type="sibTrans" cxnId="{47B1F33D-4168-43FD-BBFE-8BD8DABC4CCB}">
      <dgm:prSet/>
      <dgm:spPr/>
      <dgm:t>
        <a:bodyPr/>
        <a:lstStyle/>
        <a:p>
          <a:endParaRPr lang="es-CL"/>
        </a:p>
      </dgm:t>
    </dgm:pt>
    <dgm:pt modelId="{6A75A839-1F91-45A6-8B95-69A5719DB985}">
      <dgm:prSet phldrT="[Texto]" custT="1"/>
      <dgm:spPr>
        <a:solidFill>
          <a:schemeClr val="accent2">
            <a:lumMod val="75000"/>
          </a:schemeClr>
        </a:solidFill>
      </dgm:spPr>
      <dgm:t>
        <a:bodyPr/>
        <a:lstStyle/>
        <a:p>
          <a:r>
            <a:rPr lang="es-CL" sz="1600" dirty="0"/>
            <a:t>3</a:t>
          </a:r>
        </a:p>
        <a:p>
          <a:r>
            <a:rPr lang="es-CL" sz="1600" dirty="0"/>
            <a:t>Definición de Objetivos</a:t>
          </a:r>
        </a:p>
      </dgm:t>
    </dgm:pt>
    <dgm:pt modelId="{3605E556-9721-418E-ABD6-040501CB6E57}" type="parTrans" cxnId="{67D952FE-D242-4662-A362-6ABE4FD0EF51}">
      <dgm:prSet/>
      <dgm:spPr/>
      <dgm:t>
        <a:bodyPr/>
        <a:lstStyle/>
        <a:p>
          <a:endParaRPr lang="es-CL"/>
        </a:p>
      </dgm:t>
    </dgm:pt>
    <dgm:pt modelId="{A6651C56-20DE-47CC-A732-093124821FD6}" type="sibTrans" cxnId="{67D952FE-D242-4662-A362-6ABE4FD0EF51}">
      <dgm:prSet/>
      <dgm:spPr/>
      <dgm:t>
        <a:bodyPr/>
        <a:lstStyle/>
        <a:p>
          <a:endParaRPr lang="es-CL"/>
        </a:p>
      </dgm:t>
    </dgm:pt>
    <dgm:pt modelId="{493B6897-F192-4440-84AA-C2C4C3CF2E2A}">
      <dgm:prSet phldrT="[Texto]" custT="1"/>
      <dgm:spPr>
        <a:solidFill>
          <a:srgbClr val="FF0000"/>
        </a:solidFill>
      </dgm:spPr>
      <dgm:t>
        <a:bodyPr/>
        <a:lstStyle/>
        <a:p>
          <a:r>
            <a:rPr lang="es-CL" sz="1600" dirty="0"/>
            <a:t>4</a:t>
          </a:r>
        </a:p>
        <a:p>
          <a:r>
            <a:rPr lang="es-CL" sz="1600" dirty="0"/>
            <a:t>Búsqueda y análisis de  fuentes</a:t>
          </a:r>
        </a:p>
      </dgm:t>
    </dgm:pt>
    <dgm:pt modelId="{15DE69DB-14FF-4673-B662-A573D9FFACC7}" type="parTrans" cxnId="{3B395CC7-B269-4635-8397-379DD2E3A795}">
      <dgm:prSet/>
      <dgm:spPr/>
      <dgm:t>
        <a:bodyPr/>
        <a:lstStyle/>
        <a:p>
          <a:endParaRPr lang="es-CL"/>
        </a:p>
      </dgm:t>
    </dgm:pt>
    <dgm:pt modelId="{50EE0B3C-C130-456E-BD84-50BD2DB1F1C3}" type="sibTrans" cxnId="{3B395CC7-B269-4635-8397-379DD2E3A795}">
      <dgm:prSet/>
      <dgm:spPr/>
      <dgm:t>
        <a:bodyPr/>
        <a:lstStyle/>
        <a:p>
          <a:endParaRPr lang="es-CL"/>
        </a:p>
      </dgm:t>
    </dgm:pt>
    <dgm:pt modelId="{3139FB9F-F547-46AB-A417-B3D3D07DA974}">
      <dgm:prSet phldrT="[Texto]"/>
      <dgm:spPr>
        <a:solidFill>
          <a:srgbClr val="99CC00"/>
        </a:solidFill>
      </dgm:spPr>
      <dgm:t>
        <a:bodyPr/>
        <a:lstStyle/>
        <a:p>
          <a:r>
            <a:rPr lang="es-CL" dirty="0"/>
            <a:t>6</a:t>
          </a:r>
        </a:p>
        <a:p>
          <a:r>
            <a:rPr lang="es-CL" dirty="0"/>
            <a:t>Elaboración de conclusiones</a:t>
          </a:r>
        </a:p>
      </dgm:t>
    </dgm:pt>
    <dgm:pt modelId="{DB48AFEA-CF15-4837-BB03-D7775DAB3E80}" type="parTrans" cxnId="{2F73F388-67BB-4EE6-A8BE-E328C92CEB4B}">
      <dgm:prSet/>
      <dgm:spPr/>
      <dgm:t>
        <a:bodyPr/>
        <a:lstStyle/>
        <a:p>
          <a:endParaRPr lang="es-CL"/>
        </a:p>
      </dgm:t>
    </dgm:pt>
    <dgm:pt modelId="{2668C050-095E-45DE-8A57-B54BF5089FD1}" type="sibTrans" cxnId="{2F73F388-67BB-4EE6-A8BE-E328C92CEB4B}">
      <dgm:prSet/>
      <dgm:spPr/>
      <dgm:t>
        <a:bodyPr/>
        <a:lstStyle/>
        <a:p>
          <a:endParaRPr lang="es-CL"/>
        </a:p>
      </dgm:t>
    </dgm:pt>
    <dgm:pt modelId="{F316B614-F63E-431E-9A81-CBFE832F9963}">
      <dgm:prSet phldrT="[Texto]"/>
      <dgm:spPr/>
      <dgm:t>
        <a:bodyPr/>
        <a:lstStyle/>
        <a:p>
          <a:r>
            <a:rPr lang="es-CL" dirty="0"/>
            <a:t>7</a:t>
          </a:r>
        </a:p>
        <a:p>
          <a:r>
            <a:rPr lang="es-CL" dirty="0"/>
            <a:t>Conclusión y discusión</a:t>
          </a:r>
        </a:p>
      </dgm:t>
    </dgm:pt>
    <dgm:pt modelId="{200E74D2-5212-40D1-8199-AF8CBF8BDC4A}" type="parTrans" cxnId="{5BD43DFA-D31A-4D99-8B1E-57AF296DB9B8}">
      <dgm:prSet/>
      <dgm:spPr/>
      <dgm:t>
        <a:bodyPr/>
        <a:lstStyle/>
        <a:p>
          <a:endParaRPr lang="es-CL"/>
        </a:p>
      </dgm:t>
    </dgm:pt>
    <dgm:pt modelId="{AF1D7D8C-DA1A-466E-BB5C-22C2DC377E6E}" type="sibTrans" cxnId="{5BD43DFA-D31A-4D99-8B1E-57AF296DB9B8}">
      <dgm:prSet/>
      <dgm:spPr/>
      <dgm:t>
        <a:bodyPr/>
        <a:lstStyle/>
        <a:p>
          <a:endParaRPr lang="es-CL"/>
        </a:p>
      </dgm:t>
    </dgm:pt>
    <dgm:pt modelId="{C32D9B27-1CF4-43D2-AB67-D738A9B2AAB8}">
      <dgm:prSet custT="1"/>
      <dgm:spPr>
        <a:solidFill>
          <a:schemeClr val="accent6">
            <a:lumMod val="75000"/>
          </a:schemeClr>
        </a:solidFill>
      </dgm:spPr>
      <dgm:t>
        <a:bodyPr/>
        <a:lstStyle/>
        <a:p>
          <a:r>
            <a:rPr lang="es-CL" sz="1600" dirty="0"/>
            <a:t>2</a:t>
          </a:r>
        </a:p>
        <a:p>
          <a:r>
            <a:rPr lang="es-CL" sz="1600" dirty="0"/>
            <a:t>Definición de preguntas</a:t>
          </a:r>
        </a:p>
      </dgm:t>
    </dgm:pt>
    <dgm:pt modelId="{995A8005-1884-420F-A94D-11626D1CA187}" type="parTrans" cxnId="{EAD119EB-01CD-4161-9966-DCD89525CEBE}">
      <dgm:prSet/>
      <dgm:spPr/>
      <dgm:t>
        <a:bodyPr/>
        <a:lstStyle/>
        <a:p>
          <a:endParaRPr lang="es-CL"/>
        </a:p>
      </dgm:t>
    </dgm:pt>
    <dgm:pt modelId="{86E5110A-E459-46C9-9504-4294BFD018E7}" type="sibTrans" cxnId="{EAD119EB-01CD-4161-9966-DCD89525CEBE}">
      <dgm:prSet/>
      <dgm:spPr/>
      <dgm:t>
        <a:bodyPr/>
        <a:lstStyle/>
        <a:p>
          <a:endParaRPr lang="es-CL"/>
        </a:p>
      </dgm:t>
    </dgm:pt>
    <dgm:pt modelId="{23EFE025-1A7F-4074-949C-7CEC038011F9}">
      <dgm:prSet custT="1"/>
      <dgm:spPr>
        <a:solidFill>
          <a:schemeClr val="accent5">
            <a:lumMod val="75000"/>
          </a:schemeClr>
        </a:solidFill>
      </dgm:spPr>
      <dgm:t>
        <a:bodyPr/>
        <a:lstStyle/>
        <a:p>
          <a:r>
            <a:rPr lang="es-CL" sz="1300" dirty="0"/>
            <a:t>5</a:t>
          </a:r>
        </a:p>
        <a:p>
          <a:r>
            <a:rPr lang="es-CL" sz="1600" dirty="0"/>
            <a:t>Aplicación de instrumentos de investigación</a:t>
          </a:r>
        </a:p>
      </dgm:t>
    </dgm:pt>
    <dgm:pt modelId="{F773F50E-AAFE-41E0-A564-5D255DB5E351}" type="parTrans" cxnId="{5D2F1875-C844-4C32-815B-F626E6AC67FC}">
      <dgm:prSet/>
      <dgm:spPr/>
      <dgm:t>
        <a:bodyPr/>
        <a:lstStyle/>
        <a:p>
          <a:endParaRPr lang="es-CL"/>
        </a:p>
      </dgm:t>
    </dgm:pt>
    <dgm:pt modelId="{1BEBE51A-10AF-4CD3-BFD1-CA6D4C2D3E3E}" type="sibTrans" cxnId="{5D2F1875-C844-4C32-815B-F626E6AC67FC}">
      <dgm:prSet/>
      <dgm:spPr/>
      <dgm:t>
        <a:bodyPr/>
        <a:lstStyle/>
        <a:p>
          <a:endParaRPr lang="es-CL"/>
        </a:p>
      </dgm:t>
    </dgm:pt>
    <dgm:pt modelId="{9B7ECC44-7F74-4634-8783-52848B3CCBE1}" type="pres">
      <dgm:prSet presAssocID="{29DF6BA2-694B-4ED5-BF53-62BF72AE84A2}" presName="cycle" presStyleCnt="0">
        <dgm:presLayoutVars>
          <dgm:dir/>
          <dgm:resizeHandles val="exact"/>
        </dgm:presLayoutVars>
      </dgm:prSet>
      <dgm:spPr/>
    </dgm:pt>
    <dgm:pt modelId="{0EB8AED7-4C6A-4610-A177-A2EB95923172}" type="pres">
      <dgm:prSet presAssocID="{A87FF0C9-6A98-473C-B33C-41A6EDD38063}" presName="node" presStyleLbl="node1" presStyleIdx="0" presStyleCnt="7">
        <dgm:presLayoutVars>
          <dgm:bulletEnabled val="1"/>
        </dgm:presLayoutVars>
      </dgm:prSet>
      <dgm:spPr/>
    </dgm:pt>
    <dgm:pt modelId="{E886E925-8FEE-4060-9335-FC36F0566ECC}" type="pres">
      <dgm:prSet presAssocID="{A87FF0C9-6A98-473C-B33C-41A6EDD38063}" presName="spNode" presStyleCnt="0"/>
      <dgm:spPr/>
    </dgm:pt>
    <dgm:pt modelId="{F0B35D9B-F69D-4FE7-B1B4-1F64079934FD}" type="pres">
      <dgm:prSet presAssocID="{FA4A453B-F2F1-4D6E-AAB8-382EA1D201A1}" presName="sibTrans" presStyleLbl="sibTrans1D1" presStyleIdx="0" presStyleCnt="7"/>
      <dgm:spPr/>
    </dgm:pt>
    <dgm:pt modelId="{B8DD3173-90D2-4099-AA98-0B534296B4D5}" type="pres">
      <dgm:prSet presAssocID="{C32D9B27-1CF4-43D2-AB67-D738A9B2AAB8}" presName="node" presStyleLbl="node1" presStyleIdx="1" presStyleCnt="7">
        <dgm:presLayoutVars>
          <dgm:bulletEnabled val="1"/>
        </dgm:presLayoutVars>
      </dgm:prSet>
      <dgm:spPr/>
    </dgm:pt>
    <dgm:pt modelId="{8444CA55-3F95-483C-9A47-248545C44E68}" type="pres">
      <dgm:prSet presAssocID="{C32D9B27-1CF4-43D2-AB67-D738A9B2AAB8}" presName="spNode" presStyleCnt="0"/>
      <dgm:spPr/>
    </dgm:pt>
    <dgm:pt modelId="{3D938E0B-E137-4EAD-8939-0E13168472A8}" type="pres">
      <dgm:prSet presAssocID="{86E5110A-E459-46C9-9504-4294BFD018E7}" presName="sibTrans" presStyleLbl="sibTrans1D1" presStyleIdx="1" presStyleCnt="7"/>
      <dgm:spPr/>
    </dgm:pt>
    <dgm:pt modelId="{8AA0B87C-5DEC-4FB7-B4C8-55158A835ED7}" type="pres">
      <dgm:prSet presAssocID="{6A75A839-1F91-45A6-8B95-69A5719DB985}" presName="node" presStyleLbl="node1" presStyleIdx="2" presStyleCnt="7">
        <dgm:presLayoutVars>
          <dgm:bulletEnabled val="1"/>
        </dgm:presLayoutVars>
      </dgm:prSet>
      <dgm:spPr/>
    </dgm:pt>
    <dgm:pt modelId="{95B731EF-26C6-4068-B8F4-D3F4425C2624}" type="pres">
      <dgm:prSet presAssocID="{6A75A839-1F91-45A6-8B95-69A5719DB985}" presName="spNode" presStyleCnt="0"/>
      <dgm:spPr/>
    </dgm:pt>
    <dgm:pt modelId="{0F4C1B06-A05E-445D-89AF-6D0FAEA19595}" type="pres">
      <dgm:prSet presAssocID="{A6651C56-20DE-47CC-A732-093124821FD6}" presName="sibTrans" presStyleLbl="sibTrans1D1" presStyleIdx="2" presStyleCnt="7"/>
      <dgm:spPr/>
    </dgm:pt>
    <dgm:pt modelId="{08914AE7-D88A-4E3A-B3A1-92133131022E}" type="pres">
      <dgm:prSet presAssocID="{493B6897-F192-4440-84AA-C2C4C3CF2E2A}" presName="node" presStyleLbl="node1" presStyleIdx="3" presStyleCnt="7">
        <dgm:presLayoutVars>
          <dgm:bulletEnabled val="1"/>
        </dgm:presLayoutVars>
      </dgm:prSet>
      <dgm:spPr/>
    </dgm:pt>
    <dgm:pt modelId="{AAC0DF76-F6B8-4D82-BEDF-F97CD89E1551}" type="pres">
      <dgm:prSet presAssocID="{493B6897-F192-4440-84AA-C2C4C3CF2E2A}" presName="spNode" presStyleCnt="0"/>
      <dgm:spPr/>
    </dgm:pt>
    <dgm:pt modelId="{7DD620B4-D63F-49A3-9D40-61DAF194F870}" type="pres">
      <dgm:prSet presAssocID="{50EE0B3C-C130-456E-BD84-50BD2DB1F1C3}" presName="sibTrans" presStyleLbl="sibTrans1D1" presStyleIdx="3" presStyleCnt="7"/>
      <dgm:spPr/>
    </dgm:pt>
    <dgm:pt modelId="{41AE3228-0ED2-4274-AA0C-2CD79CBF6EF7}" type="pres">
      <dgm:prSet presAssocID="{23EFE025-1A7F-4074-949C-7CEC038011F9}" presName="node" presStyleLbl="node1" presStyleIdx="4" presStyleCnt="7">
        <dgm:presLayoutVars>
          <dgm:bulletEnabled val="1"/>
        </dgm:presLayoutVars>
      </dgm:prSet>
      <dgm:spPr/>
    </dgm:pt>
    <dgm:pt modelId="{757C6C10-8D60-42D4-BC54-DD7434146631}" type="pres">
      <dgm:prSet presAssocID="{23EFE025-1A7F-4074-949C-7CEC038011F9}" presName="spNode" presStyleCnt="0"/>
      <dgm:spPr/>
    </dgm:pt>
    <dgm:pt modelId="{0EB7185D-CC89-4F9C-B0CC-3E7F2E635B98}" type="pres">
      <dgm:prSet presAssocID="{1BEBE51A-10AF-4CD3-BFD1-CA6D4C2D3E3E}" presName="sibTrans" presStyleLbl="sibTrans1D1" presStyleIdx="4" presStyleCnt="7"/>
      <dgm:spPr/>
    </dgm:pt>
    <dgm:pt modelId="{23D38665-D385-4205-A122-E8AF0CFD0317}" type="pres">
      <dgm:prSet presAssocID="{3139FB9F-F547-46AB-A417-B3D3D07DA974}" presName="node" presStyleLbl="node1" presStyleIdx="5" presStyleCnt="7">
        <dgm:presLayoutVars>
          <dgm:bulletEnabled val="1"/>
        </dgm:presLayoutVars>
      </dgm:prSet>
      <dgm:spPr/>
    </dgm:pt>
    <dgm:pt modelId="{8C68EB3A-E0F3-4684-974A-A3DE16E6E765}" type="pres">
      <dgm:prSet presAssocID="{3139FB9F-F547-46AB-A417-B3D3D07DA974}" presName="spNode" presStyleCnt="0"/>
      <dgm:spPr/>
    </dgm:pt>
    <dgm:pt modelId="{A4203D76-E5F0-4977-9497-6283E23CC63C}" type="pres">
      <dgm:prSet presAssocID="{2668C050-095E-45DE-8A57-B54BF5089FD1}" presName="sibTrans" presStyleLbl="sibTrans1D1" presStyleIdx="5" presStyleCnt="7"/>
      <dgm:spPr/>
    </dgm:pt>
    <dgm:pt modelId="{DF94286D-6710-4C2F-8813-1A996E983F6E}" type="pres">
      <dgm:prSet presAssocID="{F316B614-F63E-431E-9A81-CBFE832F9963}" presName="node" presStyleLbl="node1" presStyleIdx="6" presStyleCnt="7">
        <dgm:presLayoutVars>
          <dgm:bulletEnabled val="1"/>
        </dgm:presLayoutVars>
      </dgm:prSet>
      <dgm:spPr/>
    </dgm:pt>
    <dgm:pt modelId="{314C017A-3B3C-4ABA-9B70-F229C5A1BFC5}" type="pres">
      <dgm:prSet presAssocID="{F316B614-F63E-431E-9A81-CBFE832F9963}" presName="spNode" presStyleCnt="0"/>
      <dgm:spPr/>
    </dgm:pt>
    <dgm:pt modelId="{F8CEC7CA-92A2-4F63-A7B8-5924344E1EDE}" type="pres">
      <dgm:prSet presAssocID="{AF1D7D8C-DA1A-466E-BB5C-22C2DC377E6E}" presName="sibTrans" presStyleLbl="sibTrans1D1" presStyleIdx="6" presStyleCnt="7"/>
      <dgm:spPr/>
    </dgm:pt>
  </dgm:ptLst>
  <dgm:cxnLst>
    <dgm:cxn modelId="{EEE3DF0B-F63F-4445-8415-D0EB26F7A65A}" type="presOf" srcId="{29DF6BA2-694B-4ED5-BF53-62BF72AE84A2}" destId="{9B7ECC44-7F74-4634-8783-52848B3CCBE1}" srcOrd="0" destOrd="0" presId="urn:microsoft.com/office/officeart/2005/8/layout/cycle5"/>
    <dgm:cxn modelId="{F096591E-D6C7-4E13-AC9F-65622530D54D}" type="presOf" srcId="{6A75A839-1F91-45A6-8B95-69A5719DB985}" destId="{8AA0B87C-5DEC-4FB7-B4C8-55158A835ED7}" srcOrd="0" destOrd="0" presId="urn:microsoft.com/office/officeart/2005/8/layout/cycle5"/>
    <dgm:cxn modelId="{08183630-687C-4F12-B48A-BED89E62D70A}" type="presOf" srcId="{A6651C56-20DE-47CC-A732-093124821FD6}" destId="{0F4C1B06-A05E-445D-89AF-6D0FAEA19595}" srcOrd="0" destOrd="0" presId="urn:microsoft.com/office/officeart/2005/8/layout/cycle5"/>
    <dgm:cxn modelId="{47B1F33D-4168-43FD-BBFE-8BD8DABC4CCB}" srcId="{29DF6BA2-694B-4ED5-BF53-62BF72AE84A2}" destId="{A87FF0C9-6A98-473C-B33C-41A6EDD38063}" srcOrd="0" destOrd="0" parTransId="{3904A4A0-C7DF-49D3-9117-FC13E21C0D0D}" sibTransId="{FA4A453B-F2F1-4D6E-AAB8-382EA1D201A1}"/>
    <dgm:cxn modelId="{7388606E-DE32-4F32-97AA-81573F19FD06}" type="presOf" srcId="{FA4A453B-F2F1-4D6E-AAB8-382EA1D201A1}" destId="{F0B35D9B-F69D-4FE7-B1B4-1F64079934FD}" srcOrd="0" destOrd="0" presId="urn:microsoft.com/office/officeart/2005/8/layout/cycle5"/>
    <dgm:cxn modelId="{5D2F1875-C844-4C32-815B-F626E6AC67FC}" srcId="{29DF6BA2-694B-4ED5-BF53-62BF72AE84A2}" destId="{23EFE025-1A7F-4074-949C-7CEC038011F9}" srcOrd="4" destOrd="0" parTransId="{F773F50E-AAFE-41E0-A564-5D255DB5E351}" sibTransId="{1BEBE51A-10AF-4CD3-BFD1-CA6D4C2D3E3E}"/>
    <dgm:cxn modelId="{C1006B78-B47C-47A4-B991-CB86D7E96489}" type="presOf" srcId="{2668C050-095E-45DE-8A57-B54BF5089FD1}" destId="{A4203D76-E5F0-4977-9497-6283E23CC63C}" srcOrd="0" destOrd="0" presId="urn:microsoft.com/office/officeart/2005/8/layout/cycle5"/>
    <dgm:cxn modelId="{6023DF58-44A7-4068-8632-64BFB7C6F04A}" type="presOf" srcId="{23EFE025-1A7F-4074-949C-7CEC038011F9}" destId="{41AE3228-0ED2-4274-AA0C-2CD79CBF6EF7}" srcOrd="0" destOrd="0" presId="urn:microsoft.com/office/officeart/2005/8/layout/cycle5"/>
    <dgm:cxn modelId="{172AEE7B-0C7A-42A2-9A05-14E5C35480A7}" type="presOf" srcId="{AF1D7D8C-DA1A-466E-BB5C-22C2DC377E6E}" destId="{F8CEC7CA-92A2-4F63-A7B8-5924344E1EDE}" srcOrd="0" destOrd="0" presId="urn:microsoft.com/office/officeart/2005/8/layout/cycle5"/>
    <dgm:cxn modelId="{2F73F388-67BB-4EE6-A8BE-E328C92CEB4B}" srcId="{29DF6BA2-694B-4ED5-BF53-62BF72AE84A2}" destId="{3139FB9F-F547-46AB-A417-B3D3D07DA974}" srcOrd="5" destOrd="0" parTransId="{DB48AFEA-CF15-4837-BB03-D7775DAB3E80}" sibTransId="{2668C050-095E-45DE-8A57-B54BF5089FD1}"/>
    <dgm:cxn modelId="{2937429C-2572-4F49-980E-2EAF472C9A0B}" type="presOf" srcId="{86E5110A-E459-46C9-9504-4294BFD018E7}" destId="{3D938E0B-E137-4EAD-8939-0E13168472A8}" srcOrd="0" destOrd="0" presId="urn:microsoft.com/office/officeart/2005/8/layout/cycle5"/>
    <dgm:cxn modelId="{C85B169E-CE7E-41AA-887F-4FFC60428A2A}" type="presOf" srcId="{F316B614-F63E-431E-9A81-CBFE832F9963}" destId="{DF94286D-6710-4C2F-8813-1A996E983F6E}" srcOrd="0" destOrd="0" presId="urn:microsoft.com/office/officeart/2005/8/layout/cycle5"/>
    <dgm:cxn modelId="{7C82119F-6523-4288-99F9-B1C3BDEEFF5B}" type="presOf" srcId="{C32D9B27-1CF4-43D2-AB67-D738A9B2AAB8}" destId="{B8DD3173-90D2-4099-AA98-0B534296B4D5}" srcOrd="0" destOrd="0" presId="urn:microsoft.com/office/officeart/2005/8/layout/cycle5"/>
    <dgm:cxn modelId="{C52ACBA0-D116-4FEB-B6E9-BC9850EB2DAB}" type="presOf" srcId="{1BEBE51A-10AF-4CD3-BFD1-CA6D4C2D3E3E}" destId="{0EB7185D-CC89-4F9C-B0CC-3E7F2E635B98}" srcOrd="0" destOrd="0" presId="urn:microsoft.com/office/officeart/2005/8/layout/cycle5"/>
    <dgm:cxn modelId="{373856A6-4498-4CDC-86FC-F71446BADA8D}" type="presOf" srcId="{50EE0B3C-C130-456E-BD84-50BD2DB1F1C3}" destId="{7DD620B4-D63F-49A3-9D40-61DAF194F870}" srcOrd="0" destOrd="0" presId="urn:microsoft.com/office/officeart/2005/8/layout/cycle5"/>
    <dgm:cxn modelId="{3B395CC7-B269-4635-8397-379DD2E3A795}" srcId="{29DF6BA2-694B-4ED5-BF53-62BF72AE84A2}" destId="{493B6897-F192-4440-84AA-C2C4C3CF2E2A}" srcOrd="3" destOrd="0" parTransId="{15DE69DB-14FF-4673-B662-A573D9FFACC7}" sibTransId="{50EE0B3C-C130-456E-BD84-50BD2DB1F1C3}"/>
    <dgm:cxn modelId="{E35AC6C7-D91C-421E-A74F-4FB1299AC537}" type="presOf" srcId="{A87FF0C9-6A98-473C-B33C-41A6EDD38063}" destId="{0EB8AED7-4C6A-4610-A177-A2EB95923172}" srcOrd="0" destOrd="0" presId="urn:microsoft.com/office/officeart/2005/8/layout/cycle5"/>
    <dgm:cxn modelId="{A4C839D8-4A6B-4FB8-90D4-55175B0F9D70}" type="presOf" srcId="{3139FB9F-F547-46AB-A417-B3D3D07DA974}" destId="{23D38665-D385-4205-A122-E8AF0CFD0317}" srcOrd="0" destOrd="0" presId="urn:microsoft.com/office/officeart/2005/8/layout/cycle5"/>
    <dgm:cxn modelId="{EAD119EB-01CD-4161-9966-DCD89525CEBE}" srcId="{29DF6BA2-694B-4ED5-BF53-62BF72AE84A2}" destId="{C32D9B27-1CF4-43D2-AB67-D738A9B2AAB8}" srcOrd="1" destOrd="0" parTransId="{995A8005-1884-420F-A94D-11626D1CA187}" sibTransId="{86E5110A-E459-46C9-9504-4294BFD018E7}"/>
    <dgm:cxn modelId="{23BEA3F7-D195-4324-8FD7-D9D2343E4D7B}" type="presOf" srcId="{493B6897-F192-4440-84AA-C2C4C3CF2E2A}" destId="{08914AE7-D88A-4E3A-B3A1-92133131022E}" srcOrd="0" destOrd="0" presId="urn:microsoft.com/office/officeart/2005/8/layout/cycle5"/>
    <dgm:cxn modelId="{5BD43DFA-D31A-4D99-8B1E-57AF296DB9B8}" srcId="{29DF6BA2-694B-4ED5-BF53-62BF72AE84A2}" destId="{F316B614-F63E-431E-9A81-CBFE832F9963}" srcOrd="6" destOrd="0" parTransId="{200E74D2-5212-40D1-8199-AF8CBF8BDC4A}" sibTransId="{AF1D7D8C-DA1A-466E-BB5C-22C2DC377E6E}"/>
    <dgm:cxn modelId="{67D952FE-D242-4662-A362-6ABE4FD0EF51}" srcId="{29DF6BA2-694B-4ED5-BF53-62BF72AE84A2}" destId="{6A75A839-1F91-45A6-8B95-69A5719DB985}" srcOrd="2" destOrd="0" parTransId="{3605E556-9721-418E-ABD6-040501CB6E57}" sibTransId="{A6651C56-20DE-47CC-A732-093124821FD6}"/>
    <dgm:cxn modelId="{FEF07BF5-F56E-4EEF-BC50-B633C0BC37B4}" type="presParOf" srcId="{9B7ECC44-7F74-4634-8783-52848B3CCBE1}" destId="{0EB8AED7-4C6A-4610-A177-A2EB95923172}" srcOrd="0" destOrd="0" presId="urn:microsoft.com/office/officeart/2005/8/layout/cycle5"/>
    <dgm:cxn modelId="{09332C8D-3C0E-40AF-BCBC-3D53BD15338B}" type="presParOf" srcId="{9B7ECC44-7F74-4634-8783-52848B3CCBE1}" destId="{E886E925-8FEE-4060-9335-FC36F0566ECC}" srcOrd="1" destOrd="0" presId="urn:microsoft.com/office/officeart/2005/8/layout/cycle5"/>
    <dgm:cxn modelId="{A383DDA8-A7C8-4AC5-BD91-F459A6E12B78}" type="presParOf" srcId="{9B7ECC44-7F74-4634-8783-52848B3CCBE1}" destId="{F0B35D9B-F69D-4FE7-B1B4-1F64079934FD}" srcOrd="2" destOrd="0" presId="urn:microsoft.com/office/officeart/2005/8/layout/cycle5"/>
    <dgm:cxn modelId="{D47AE65F-9822-4E43-B0A7-B3572033DF27}" type="presParOf" srcId="{9B7ECC44-7F74-4634-8783-52848B3CCBE1}" destId="{B8DD3173-90D2-4099-AA98-0B534296B4D5}" srcOrd="3" destOrd="0" presId="urn:microsoft.com/office/officeart/2005/8/layout/cycle5"/>
    <dgm:cxn modelId="{8A09EB79-FB4B-4A8B-8760-01C9C4A3D445}" type="presParOf" srcId="{9B7ECC44-7F74-4634-8783-52848B3CCBE1}" destId="{8444CA55-3F95-483C-9A47-248545C44E68}" srcOrd="4" destOrd="0" presId="urn:microsoft.com/office/officeart/2005/8/layout/cycle5"/>
    <dgm:cxn modelId="{18909823-BDDD-4C4D-B01A-585B6ED24CCB}" type="presParOf" srcId="{9B7ECC44-7F74-4634-8783-52848B3CCBE1}" destId="{3D938E0B-E137-4EAD-8939-0E13168472A8}" srcOrd="5" destOrd="0" presId="urn:microsoft.com/office/officeart/2005/8/layout/cycle5"/>
    <dgm:cxn modelId="{83010118-4158-4E88-B1E5-6BE7EF69BE7B}" type="presParOf" srcId="{9B7ECC44-7F74-4634-8783-52848B3CCBE1}" destId="{8AA0B87C-5DEC-4FB7-B4C8-55158A835ED7}" srcOrd="6" destOrd="0" presId="urn:microsoft.com/office/officeart/2005/8/layout/cycle5"/>
    <dgm:cxn modelId="{373AF22C-9E04-4224-B4C6-9498A6448A84}" type="presParOf" srcId="{9B7ECC44-7F74-4634-8783-52848B3CCBE1}" destId="{95B731EF-26C6-4068-B8F4-D3F4425C2624}" srcOrd="7" destOrd="0" presId="urn:microsoft.com/office/officeart/2005/8/layout/cycle5"/>
    <dgm:cxn modelId="{4CE1C4BF-00AB-41FB-B67F-1203FE2216C8}" type="presParOf" srcId="{9B7ECC44-7F74-4634-8783-52848B3CCBE1}" destId="{0F4C1B06-A05E-445D-89AF-6D0FAEA19595}" srcOrd="8" destOrd="0" presId="urn:microsoft.com/office/officeart/2005/8/layout/cycle5"/>
    <dgm:cxn modelId="{872D9C88-0C02-4D15-B0F7-7C8C1494FD69}" type="presParOf" srcId="{9B7ECC44-7F74-4634-8783-52848B3CCBE1}" destId="{08914AE7-D88A-4E3A-B3A1-92133131022E}" srcOrd="9" destOrd="0" presId="urn:microsoft.com/office/officeart/2005/8/layout/cycle5"/>
    <dgm:cxn modelId="{D19484CE-E6DC-44FD-BA04-5727BB080AC4}" type="presParOf" srcId="{9B7ECC44-7F74-4634-8783-52848B3CCBE1}" destId="{AAC0DF76-F6B8-4D82-BEDF-F97CD89E1551}" srcOrd="10" destOrd="0" presId="urn:microsoft.com/office/officeart/2005/8/layout/cycle5"/>
    <dgm:cxn modelId="{70861AE2-A26B-491D-A789-A85D2DF14CF3}" type="presParOf" srcId="{9B7ECC44-7F74-4634-8783-52848B3CCBE1}" destId="{7DD620B4-D63F-49A3-9D40-61DAF194F870}" srcOrd="11" destOrd="0" presId="urn:microsoft.com/office/officeart/2005/8/layout/cycle5"/>
    <dgm:cxn modelId="{B8F3150A-9C71-46FB-8832-AD78CC86745C}" type="presParOf" srcId="{9B7ECC44-7F74-4634-8783-52848B3CCBE1}" destId="{41AE3228-0ED2-4274-AA0C-2CD79CBF6EF7}" srcOrd="12" destOrd="0" presId="urn:microsoft.com/office/officeart/2005/8/layout/cycle5"/>
    <dgm:cxn modelId="{4A69A745-A531-4D72-828C-AE6F0D05D60F}" type="presParOf" srcId="{9B7ECC44-7F74-4634-8783-52848B3CCBE1}" destId="{757C6C10-8D60-42D4-BC54-DD7434146631}" srcOrd="13" destOrd="0" presId="urn:microsoft.com/office/officeart/2005/8/layout/cycle5"/>
    <dgm:cxn modelId="{E7D58307-D75B-4093-8EAE-395D751B1BE4}" type="presParOf" srcId="{9B7ECC44-7F74-4634-8783-52848B3CCBE1}" destId="{0EB7185D-CC89-4F9C-B0CC-3E7F2E635B98}" srcOrd="14" destOrd="0" presId="urn:microsoft.com/office/officeart/2005/8/layout/cycle5"/>
    <dgm:cxn modelId="{9B8B9F39-FD2B-45CE-97B9-B072A2041D8E}" type="presParOf" srcId="{9B7ECC44-7F74-4634-8783-52848B3CCBE1}" destId="{23D38665-D385-4205-A122-E8AF0CFD0317}" srcOrd="15" destOrd="0" presId="urn:microsoft.com/office/officeart/2005/8/layout/cycle5"/>
    <dgm:cxn modelId="{AA4A4E4A-3B86-4C6F-AC50-FA05A5673C8F}" type="presParOf" srcId="{9B7ECC44-7F74-4634-8783-52848B3CCBE1}" destId="{8C68EB3A-E0F3-4684-974A-A3DE16E6E765}" srcOrd="16" destOrd="0" presId="urn:microsoft.com/office/officeart/2005/8/layout/cycle5"/>
    <dgm:cxn modelId="{89B0BA1C-3867-4E74-9F54-166816B4A523}" type="presParOf" srcId="{9B7ECC44-7F74-4634-8783-52848B3CCBE1}" destId="{A4203D76-E5F0-4977-9497-6283E23CC63C}" srcOrd="17" destOrd="0" presId="urn:microsoft.com/office/officeart/2005/8/layout/cycle5"/>
    <dgm:cxn modelId="{67A0A1C3-128B-41E9-B7F1-3971A0FB3494}" type="presParOf" srcId="{9B7ECC44-7F74-4634-8783-52848B3CCBE1}" destId="{DF94286D-6710-4C2F-8813-1A996E983F6E}" srcOrd="18" destOrd="0" presId="urn:microsoft.com/office/officeart/2005/8/layout/cycle5"/>
    <dgm:cxn modelId="{7CD08E52-CB47-411F-985C-E81E1A3CC8B1}" type="presParOf" srcId="{9B7ECC44-7F74-4634-8783-52848B3CCBE1}" destId="{314C017A-3B3C-4ABA-9B70-F229C5A1BFC5}" srcOrd="19" destOrd="0" presId="urn:microsoft.com/office/officeart/2005/8/layout/cycle5"/>
    <dgm:cxn modelId="{57C016A5-3CF3-4D12-A972-2A4D0A82BD26}" type="presParOf" srcId="{9B7ECC44-7F74-4634-8783-52848B3CCBE1}" destId="{F8CEC7CA-92A2-4F63-A7B8-5924344E1EDE}" srcOrd="2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7AC13-E24A-4CF0-81BD-27504BAB2277}">
      <dsp:nvSpPr>
        <dsp:cNvPr id="0" name=""/>
        <dsp:cNvSpPr/>
      </dsp:nvSpPr>
      <dsp:spPr>
        <a:xfrm>
          <a:off x="2552625" y="2709333"/>
          <a:ext cx="675382" cy="1286933"/>
        </a:xfrm>
        <a:custGeom>
          <a:avLst/>
          <a:gdLst/>
          <a:ahLst/>
          <a:cxnLst/>
          <a:rect l="0" t="0" r="0" b="0"/>
          <a:pathLst>
            <a:path>
              <a:moveTo>
                <a:pt x="0" y="0"/>
              </a:moveTo>
              <a:lnTo>
                <a:pt x="337691" y="0"/>
              </a:lnTo>
              <a:lnTo>
                <a:pt x="337691" y="1286933"/>
              </a:lnTo>
              <a:lnTo>
                <a:pt x="675382" y="128693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2853982" y="3316465"/>
        <a:ext cx="72669" cy="72669"/>
      </dsp:txXfrm>
    </dsp:sp>
    <dsp:sp modelId="{AF820A9D-BBCF-4C36-8182-A570AAEB6725}">
      <dsp:nvSpPr>
        <dsp:cNvPr id="0" name=""/>
        <dsp:cNvSpPr/>
      </dsp:nvSpPr>
      <dsp:spPr>
        <a:xfrm>
          <a:off x="2552625" y="2663613"/>
          <a:ext cx="675382" cy="91440"/>
        </a:xfrm>
        <a:custGeom>
          <a:avLst/>
          <a:gdLst/>
          <a:ahLst/>
          <a:cxnLst/>
          <a:rect l="0" t="0" r="0" b="0"/>
          <a:pathLst>
            <a:path>
              <a:moveTo>
                <a:pt x="0" y="45720"/>
              </a:moveTo>
              <a:lnTo>
                <a:pt x="675382" y="457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2873432" y="2692448"/>
        <a:ext cx="33769" cy="33769"/>
      </dsp:txXfrm>
    </dsp:sp>
    <dsp:sp modelId="{744B20E5-C36E-491C-AA7C-8C3AF76D74E2}">
      <dsp:nvSpPr>
        <dsp:cNvPr id="0" name=""/>
        <dsp:cNvSpPr/>
      </dsp:nvSpPr>
      <dsp:spPr>
        <a:xfrm>
          <a:off x="2552625" y="1422400"/>
          <a:ext cx="675382" cy="1286933"/>
        </a:xfrm>
        <a:custGeom>
          <a:avLst/>
          <a:gdLst/>
          <a:ahLst/>
          <a:cxnLst/>
          <a:rect l="0" t="0" r="0" b="0"/>
          <a:pathLst>
            <a:path>
              <a:moveTo>
                <a:pt x="0" y="1286933"/>
              </a:moveTo>
              <a:lnTo>
                <a:pt x="337691" y="1286933"/>
              </a:lnTo>
              <a:lnTo>
                <a:pt x="337691" y="0"/>
              </a:lnTo>
              <a:lnTo>
                <a:pt x="675382"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2853982" y="2029532"/>
        <a:ext cx="72669" cy="72669"/>
      </dsp:txXfrm>
    </dsp:sp>
    <dsp:sp modelId="{CACADDB8-B445-4961-82D6-72FFFDAF2699}">
      <dsp:nvSpPr>
        <dsp:cNvPr id="0" name=""/>
        <dsp:cNvSpPr/>
      </dsp:nvSpPr>
      <dsp:spPr>
        <a:xfrm rot="16200000">
          <a:off x="-671481" y="2194560"/>
          <a:ext cx="5418667" cy="10295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s-CL" sz="3500" kern="1200" dirty="0"/>
            <a:t>Desafíos sistema            escolar</a:t>
          </a:r>
        </a:p>
      </dsp:txBody>
      <dsp:txXfrm>
        <a:off x="-671481" y="2194560"/>
        <a:ext cx="5418667" cy="1029546"/>
      </dsp:txXfrm>
    </dsp:sp>
    <dsp:sp modelId="{284B8151-6406-476E-B190-DB9F298AE1F6}">
      <dsp:nvSpPr>
        <dsp:cNvPr id="0" name=""/>
        <dsp:cNvSpPr/>
      </dsp:nvSpPr>
      <dsp:spPr>
        <a:xfrm>
          <a:off x="3228008" y="907626"/>
          <a:ext cx="3376913" cy="102954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L" sz="1800" kern="1200" dirty="0">
              <a:latin typeface="Roboto"/>
            </a:rPr>
            <a:t>Diseñar una ruta formativa inclusiva, priorizada, flexible y contextualizada.</a:t>
          </a:r>
          <a:endParaRPr lang="es-CL" sz="1800" kern="1200" dirty="0"/>
        </a:p>
      </dsp:txBody>
      <dsp:txXfrm>
        <a:off x="3228008" y="907626"/>
        <a:ext cx="3376913" cy="1029546"/>
      </dsp:txXfrm>
    </dsp:sp>
    <dsp:sp modelId="{38CA3817-618E-44FF-A7E0-6818987FEF46}">
      <dsp:nvSpPr>
        <dsp:cNvPr id="0" name=""/>
        <dsp:cNvSpPr/>
      </dsp:nvSpPr>
      <dsp:spPr>
        <a:xfrm>
          <a:off x="3228008" y="2194560"/>
          <a:ext cx="3376913" cy="102954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L" sz="1800" kern="1200" dirty="0">
              <a:latin typeface="Roboto"/>
            </a:rPr>
            <a:t>Implementar un sistema que entrega orientación, acompañamiento y retroalimentación </a:t>
          </a:r>
          <a:endParaRPr lang="es-CL" sz="1800" kern="1200" dirty="0"/>
        </a:p>
      </dsp:txBody>
      <dsp:txXfrm>
        <a:off x="3228008" y="2194560"/>
        <a:ext cx="3376913" cy="1029546"/>
      </dsp:txXfrm>
    </dsp:sp>
    <dsp:sp modelId="{04C663F0-7567-4B40-9A75-ECE4C316A3C0}">
      <dsp:nvSpPr>
        <dsp:cNvPr id="0" name=""/>
        <dsp:cNvSpPr/>
      </dsp:nvSpPr>
      <dsp:spPr>
        <a:xfrm>
          <a:off x="3228008" y="3481493"/>
          <a:ext cx="3376913" cy="102954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L" sz="1800" kern="1200" dirty="0">
              <a:solidFill>
                <a:schemeClr val="bg1"/>
              </a:solidFill>
              <a:latin typeface="Roboto"/>
            </a:rPr>
            <a:t>Potenciar sus fortalezas y abordar sus debilidades</a:t>
          </a:r>
          <a:endParaRPr lang="es-CL" sz="1800" kern="1200" dirty="0">
            <a:solidFill>
              <a:schemeClr val="bg1"/>
            </a:solidFill>
          </a:endParaRPr>
        </a:p>
      </dsp:txBody>
      <dsp:txXfrm>
        <a:off x="3228008" y="3481493"/>
        <a:ext cx="3376913" cy="1029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8AED7-4C6A-4610-A177-A2EB95923172}">
      <dsp:nvSpPr>
        <dsp:cNvPr id="0" name=""/>
        <dsp:cNvSpPr/>
      </dsp:nvSpPr>
      <dsp:spPr>
        <a:xfrm>
          <a:off x="4426053" y="1656"/>
          <a:ext cx="1537070" cy="999095"/>
        </a:xfrm>
        <a:prstGeom prst="roundRect">
          <a:avLst/>
        </a:prstGeom>
        <a:solidFill>
          <a:srgbClr val="9452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kern="1200" dirty="0"/>
            <a:t>1 </a:t>
          </a:r>
        </a:p>
        <a:p>
          <a:pPr marL="0" lvl="0" indent="0" algn="ctr" defTabSz="711200">
            <a:lnSpc>
              <a:spcPct val="90000"/>
            </a:lnSpc>
            <a:spcBef>
              <a:spcPct val="0"/>
            </a:spcBef>
            <a:spcAft>
              <a:spcPct val="35000"/>
            </a:spcAft>
            <a:buNone/>
          </a:pPr>
          <a:r>
            <a:rPr lang="es-CL" sz="1600" kern="1200" dirty="0"/>
            <a:t>Planteamiento del problema</a:t>
          </a:r>
        </a:p>
      </dsp:txBody>
      <dsp:txXfrm>
        <a:off x="4474825" y="50428"/>
        <a:ext cx="1439526" cy="901551"/>
      </dsp:txXfrm>
    </dsp:sp>
    <dsp:sp modelId="{F0B35D9B-F69D-4FE7-B1B4-1F64079934FD}">
      <dsp:nvSpPr>
        <dsp:cNvPr id="0" name=""/>
        <dsp:cNvSpPr/>
      </dsp:nvSpPr>
      <dsp:spPr>
        <a:xfrm>
          <a:off x="2340836" y="501204"/>
          <a:ext cx="5707504" cy="5707504"/>
        </a:xfrm>
        <a:custGeom>
          <a:avLst/>
          <a:gdLst/>
          <a:ahLst/>
          <a:cxnLst/>
          <a:rect l="0" t="0" r="0" b="0"/>
          <a:pathLst>
            <a:path>
              <a:moveTo>
                <a:pt x="3823962" y="169987"/>
              </a:moveTo>
              <a:arcTo wR="2853752" hR="2853752" stAng="17392528" swAng="772875"/>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8DD3173-90D2-4099-AA98-0B534296B4D5}">
      <dsp:nvSpPr>
        <dsp:cNvPr id="0" name=""/>
        <dsp:cNvSpPr/>
      </dsp:nvSpPr>
      <dsp:spPr>
        <a:xfrm>
          <a:off x="6657207" y="1076123"/>
          <a:ext cx="1537070" cy="999095"/>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kern="1200" dirty="0"/>
            <a:t>2</a:t>
          </a:r>
        </a:p>
        <a:p>
          <a:pPr marL="0" lvl="0" indent="0" algn="ctr" defTabSz="711200">
            <a:lnSpc>
              <a:spcPct val="90000"/>
            </a:lnSpc>
            <a:spcBef>
              <a:spcPct val="0"/>
            </a:spcBef>
            <a:spcAft>
              <a:spcPct val="35000"/>
            </a:spcAft>
            <a:buNone/>
          </a:pPr>
          <a:r>
            <a:rPr lang="es-CL" sz="1600" kern="1200" dirty="0"/>
            <a:t>Definición de preguntas</a:t>
          </a:r>
        </a:p>
      </dsp:txBody>
      <dsp:txXfrm>
        <a:off x="6705979" y="1124895"/>
        <a:ext cx="1439526" cy="901551"/>
      </dsp:txXfrm>
    </dsp:sp>
    <dsp:sp modelId="{3D938E0B-E137-4EAD-8939-0E13168472A8}">
      <dsp:nvSpPr>
        <dsp:cNvPr id="0" name=""/>
        <dsp:cNvSpPr/>
      </dsp:nvSpPr>
      <dsp:spPr>
        <a:xfrm>
          <a:off x="2340836" y="501204"/>
          <a:ext cx="5707504" cy="5707504"/>
        </a:xfrm>
        <a:custGeom>
          <a:avLst/>
          <a:gdLst/>
          <a:ahLst/>
          <a:cxnLst/>
          <a:rect l="0" t="0" r="0" b="0"/>
          <a:pathLst>
            <a:path>
              <a:moveTo>
                <a:pt x="5520897" y="1838744"/>
              </a:moveTo>
              <a:arcTo wR="2853752" hR="2853752" stAng="20349912" swAng="1064813"/>
            </a:path>
          </a:pathLst>
        </a:custGeom>
        <a:noFill/>
        <a:ln w="6350" cap="flat" cmpd="sng" algn="ctr">
          <a:solidFill>
            <a:schemeClr val="accent4">
              <a:hueOff val="1732615"/>
              <a:satOff val="-7995"/>
              <a:lumOff val="29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AA0B87C-5DEC-4FB7-B4C8-55158A835ED7}">
      <dsp:nvSpPr>
        <dsp:cNvPr id="0" name=""/>
        <dsp:cNvSpPr/>
      </dsp:nvSpPr>
      <dsp:spPr>
        <a:xfrm>
          <a:off x="7208256" y="3490428"/>
          <a:ext cx="1537070" cy="999095"/>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kern="1200" dirty="0"/>
            <a:t>3</a:t>
          </a:r>
        </a:p>
        <a:p>
          <a:pPr marL="0" lvl="0" indent="0" algn="ctr" defTabSz="711200">
            <a:lnSpc>
              <a:spcPct val="90000"/>
            </a:lnSpc>
            <a:spcBef>
              <a:spcPct val="0"/>
            </a:spcBef>
            <a:spcAft>
              <a:spcPct val="35000"/>
            </a:spcAft>
            <a:buNone/>
          </a:pPr>
          <a:r>
            <a:rPr lang="es-CL" sz="1600" kern="1200" dirty="0"/>
            <a:t>Definición de Objetivos</a:t>
          </a:r>
        </a:p>
      </dsp:txBody>
      <dsp:txXfrm>
        <a:off x="7257028" y="3539200"/>
        <a:ext cx="1439526" cy="901551"/>
      </dsp:txXfrm>
    </dsp:sp>
    <dsp:sp modelId="{0F4C1B06-A05E-445D-89AF-6D0FAEA19595}">
      <dsp:nvSpPr>
        <dsp:cNvPr id="0" name=""/>
        <dsp:cNvSpPr/>
      </dsp:nvSpPr>
      <dsp:spPr>
        <a:xfrm>
          <a:off x="2340836" y="501204"/>
          <a:ext cx="5707504" cy="5707504"/>
        </a:xfrm>
        <a:custGeom>
          <a:avLst/>
          <a:gdLst/>
          <a:ahLst/>
          <a:cxnLst/>
          <a:rect l="0" t="0" r="0" b="0"/>
          <a:pathLst>
            <a:path>
              <a:moveTo>
                <a:pt x="5373024" y="4194338"/>
              </a:moveTo>
              <a:arcTo wR="2853752" hR="2853752" stAng="1681133" swAng="836040"/>
            </a:path>
          </a:pathLst>
        </a:custGeom>
        <a:noFill/>
        <a:ln w="6350" cap="flat" cmpd="sng" algn="ctr">
          <a:solidFill>
            <a:schemeClr val="accent4">
              <a:hueOff val="3465231"/>
              <a:satOff val="-15989"/>
              <a:lumOff val="58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8914AE7-D88A-4E3A-B3A1-92133131022E}">
      <dsp:nvSpPr>
        <dsp:cNvPr id="0" name=""/>
        <dsp:cNvSpPr/>
      </dsp:nvSpPr>
      <dsp:spPr>
        <a:xfrm>
          <a:off x="5664250" y="5426551"/>
          <a:ext cx="1537070" cy="999095"/>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kern="1200" dirty="0"/>
            <a:t>4</a:t>
          </a:r>
        </a:p>
        <a:p>
          <a:pPr marL="0" lvl="0" indent="0" algn="ctr" defTabSz="711200">
            <a:lnSpc>
              <a:spcPct val="90000"/>
            </a:lnSpc>
            <a:spcBef>
              <a:spcPct val="0"/>
            </a:spcBef>
            <a:spcAft>
              <a:spcPct val="35000"/>
            </a:spcAft>
            <a:buNone/>
          </a:pPr>
          <a:r>
            <a:rPr lang="es-CL" sz="1600" kern="1200" dirty="0"/>
            <a:t>Búsqueda y análisis de  fuentes</a:t>
          </a:r>
        </a:p>
      </dsp:txBody>
      <dsp:txXfrm>
        <a:off x="5713022" y="5475323"/>
        <a:ext cx="1439526" cy="901551"/>
      </dsp:txXfrm>
    </dsp:sp>
    <dsp:sp modelId="{7DD620B4-D63F-49A3-9D40-61DAF194F870}">
      <dsp:nvSpPr>
        <dsp:cNvPr id="0" name=""/>
        <dsp:cNvSpPr/>
      </dsp:nvSpPr>
      <dsp:spPr>
        <a:xfrm>
          <a:off x="2340836" y="501204"/>
          <a:ext cx="5707504" cy="5707504"/>
        </a:xfrm>
        <a:custGeom>
          <a:avLst/>
          <a:gdLst/>
          <a:ahLst/>
          <a:cxnLst/>
          <a:rect l="0" t="0" r="0" b="0"/>
          <a:pathLst>
            <a:path>
              <a:moveTo>
                <a:pt x="3137227" y="5693390"/>
              </a:moveTo>
              <a:arcTo wR="2853752" hR="2853752" stAng="5057950" swAng="684099"/>
            </a:path>
          </a:pathLst>
        </a:custGeom>
        <a:noFill/>
        <a:ln w="6350" cap="flat" cmpd="sng" algn="ctr">
          <a:solidFill>
            <a:schemeClr val="accent4">
              <a:hueOff val="5197846"/>
              <a:satOff val="-23984"/>
              <a:lumOff val="88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1AE3228-0ED2-4274-AA0C-2CD79CBF6EF7}">
      <dsp:nvSpPr>
        <dsp:cNvPr id="0" name=""/>
        <dsp:cNvSpPr/>
      </dsp:nvSpPr>
      <dsp:spPr>
        <a:xfrm>
          <a:off x="3187856" y="5426551"/>
          <a:ext cx="1537070" cy="999095"/>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L" sz="1300" kern="1200" dirty="0"/>
            <a:t>5</a:t>
          </a:r>
        </a:p>
        <a:p>
          <a:pPr marL="0" lvl="0" indent="0" algn="ctr" defTabSz="577850">
            <a:lnSpc>
              <a:spcPct val="90000"/>
            </a:lnSpc>
            <a:spcBef>
              <a:spcPct val="0"/>
            </a:spcBef>
            <a:spcAft>
              <a:spcPct val="35000"/>
            </a:spcAft>
            <a:buNone/>
          </a:pPr>
          <a:r>
            <a:rPr lang="es-CL" sz="1600" kern="1200" dirty="0"/>
            <a:t>Aplicación de instrumentos de investigación</a:t>
          </a:r>
        </a:p>
      </dsp:txBody>
      <dsp:txXfrm>
        <a:off x="3236628" y="5475323"/>
        <a:ext cx="1439526" cy="901551"/>
      </dsp:txXfrm>
    </dsp:sp>
    <dsp:sp modelId="{0EB7185D-CC89-4F9C-B0CC-3E7F2E635B98}">
      <dsp:nvSpPr>
        <dsp:cNvPr id="0" name=""/>
        <dsp:cNvSpPr/>
      </dsp:nvSpPr>
      <dsp:spPr>
        <a:xfrm>
          <a:off x="2340836" y="501204"/>
          <a:ext cx="5707504" cy="5707504"/>
        </a:xfrm>
        <a:custGeom>
          <a:avLst/>
          <a:gdLst/>
          <a:ahLst/>
          <a:cxnLst/>
          <a:rect l="0" t="0" r="0" b="0"/>
          <a:pathLst>
            <a:path>
              <a:moveTo>
                <a:pt x="731431" y="4761541"/>
              </a:moveTo>
              <a:arcTo wR="2853752" hR="2853752" stAng="8282827" swAng="836040"/>
            </a:path>
          </a:pathLst>
        </a:custGeom>
        <a:noFill/>
        <a:ln w="6350" cap="flat" cmpd="sng" algn="ctr">
          <a:solidFill>
            <a:schemeClr val="accent4">
              <a:hueOff val="6930461"/>
              <a:satOff val="-31979"/>
              <a:lumOff val="117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3D38665-D385-4205-A122-E8AF0CFD0317}">
      <dsp:nvSpPr>
        <dsp:cNvPr id="0" name=""/>
        <dsp:cNvSpPr/>
      </dsp:nvSpPr>
      <dsp:spPr>
        <a:xfrm>
          <a:off x="1643850" y="3490428"/>
          <a:ext cx="1537070" cy="999095"/>
        </a:xfrm>
        <a:prstGeom prst="roundRect">
          <a:avLst/>
        </a:prstGeom>
        <a:solidFill>
          <a:srgbClr val="99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kern="1200" dirty="0"/>
            <a:t>6</a:t>
          </a:r>
        </a:p>
        <a:p>
          <a:pPr marL="0" lvl="0" indent="0" algn="ctr" defTabSz="711200">
            <a:lnSpc>
              <a:spcPct val="90000"/>
            </a:lnSpc>
            <a:spcBef>
              <a:spcPct val="0"/>
            </a:spcBef>
            <a:spcAft>
              <a:spcPct val="35000"/>
            </a:spcAft>
            <a:buNone/>
          </a:pPr>
          <a:r>
            <a:rPr lang="es-CL" sz="1600" kern="1200" dirty="0"/>
            <a:t>Elaboración de conclusiones</a:t>
          </a:r>
        </a:p>
      </dsp:txBody>
      <dsp:txXfrm>
        <a:off x="1692622" y="3539200"/>
        <a:ext cx="1439526" cy="901551"/>
      </dsp:txXfrm>
    </dsp:sp>
    <dsp:sp modelId="{A4203D76-E5F0-4977-9497-6283E23CC63C}">
      <dsp:nvSpPr>
        <dsp:cNvPr id="0" name=""/>
        <dsp:cNvSpPr/>
      </dsp:nvSpPr>
      <dsp:spPr>
        <a:xfrm>
          <a:off x="2340836" y="501204"/>
          <a:ext cx="5707504" cy="5707504"/>
        </a:xfrm>
        <a:custGeom>
          <a:avLst/>
          <a:gdLst/>
          <a:ahLst/>
          <a:cxnLst/>
          <a:rect l="0" t="0" r="0" b="0"/>
          <a:pathLst>
            <a:path>
              <a:moveTo>
                <a:pt x="4143" y="2700025"/>
              </a:moveTo>
              <a:arcTo wR="2853752" hR="2853752" stAng="10985275" swAng="1064813"/>
            </a:path>
          </a:pathLst>
        </a:custGeom>
        <a:noFill/>
        <a:ln w="6350" cap="flat" cmpd="sng" algn="ctr">
          <a:solidFill>
            <a:schemeClr val="accent4">
              <a:hueOff val="8663077"/>
              <a:satOff val="-39973"/>
              <a:lumOff val="147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F94286D-6710-4C2F-8813-1A996E983F6E}">
      <dsp:nvSpPr>
        <dsp:cNvPr id="0" name=""/>
        <dsp:cNvSpPr/>
      </dsp:nvSpPr>
      <dsp:spPr>
        <a:xfrm>
          <a:off x="2194900" y="1076123"/>
          <a:ext cx="1537070" cy="999095"/>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kern="1200" dirty="0"/>
            <a:t>7</a:t>
          </a:r>
        </a:p>
        <a:p>
          <a:pPr marL="0" lvl="0" indent="0" algn="ctr" defTabSz="711200">
            <a:lnSpc>
              <a:spcPct val="90000"/>
            </a:lnSpc>
            <a:spcBef>
              <a:spcPct val="0"/>
            </a:spcBef>
            <a:spcAft>
              <a:spcPct val="35000"/>
            </a:spcAft>
            <a:buNone/>
          </a:pPr>
          <a:r>
            <a:rPr lang="es-CL" sz="1600" kern="1200" dirty="0"/>
            <a:t>Conclusión y discusión</a:t>
          </a:r>
        </a:p>
      </dsp:txBody>
      <dsp:txXfrm>
        <a:off x="2243672" y="1124895"/>
        <a:ext cx="1439526" cy="901551"/>
      </dsp:txXfrm>
    </dsp:sp>
    <dsp:sp modelId="{F8CEC7CA-92A2-4F63-A7B8-5924344E1EDE}">
      <dsp:nvSpPr>
        <dsp:cNvPr id="0" name=""/>
        <dsp:cNvSpPr/>
      </dsp:nvSpPr>
      <dsp:spPr>
        <a:xfrm>
          <a:off x="2340836" y="501204"/>
          <a:ext cx="5707504" cy="5707504"/>
        </a:xfrm>
        <a:custGeom>
          <a:avLst/>
          <a:gdLst/>
          <a:ahLst/>
          <a:cxnLst/>
          <a:rect l="0" t="0" r="0" b="0"/>
          <a:pathLst>
            <a:path>
              <a:moveTo>
                <a:pt x="1309663" y="453816"/>
              </a:moveTo>
              <a:arcTo wR="2853752" hR="2853752" stAng="14234597" swAng="772875"/>
            </a:path>
          </a:pathLst>
        </a:custGeom>
        <a:noFill/>
        <a:ln w="6350" cap="flat" cmpd="sng" algn="ctr">
          <a:solidFill>
            <a:schemeClr val="accent4">
              <a:hueOff val="10395692"/>
              <a:satOff val="-47968"/>
              <a:lumOff val="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786CB0-97DD-47D8-80E1-3C3509DCACE0}" type="datetimeFigureOut">
              <a:rPr lang="es-CL" smtClean="0"/>
              <a:t>06-02-2021</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F6C69B-EEA3-4658-818B-0DD116E3F175}" type="slidenum">
              <a:rPr lang="es-CL" smtClean="0"/>
              <a:t>‹Nº›</a:t>
            </a:fld>
            <a:endParaRPr lang="es-CL"/>
          </a:p>
        </p:txBody>
      </p:sp>
    </p:spTree>
    <p:extLst>
      <p:ext uri="{BB962C8B-B14F-4D97-AF65-F5344CB8AC3E}">
        <p14:creationId xmlns:p14="http://schemas.microsoft.com/office/powerpoint/2010/main" val="3343418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dirty="0"/>
              <a:t>Haga clic para modificar el estilo de título del patrón</a:t>
            </a:r>
            <a:endParaRPr lang="es-CL" dirty="0"/>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6FF25B01-2846-4A3B-95D9-26773C558485}" type="datetimeFigureOut">
              <a:rPr lang="es-CL" smtClean="0"/>
              <a:t>06-02-2021</a:t>
            </a:fld>
            <a:endParaRPr lang="es-C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3A42510E-E6BE-4D91-89FF-5B030DBD4A84}" type="slidenum">
              <a:rPr lang="es-CL" smtClean="0"/>
              <a:t>‹Nº›</a:t>
            </a:fld>
            <a:endParaRPr lang="es-CL"/>
          </a:p>
        </p:txBody>
      </p:sp>
    </p:spTree>
    <p:extLst>
      <p:ext uri="{BB962C8B-B14F-4D97-AF65-F5344CB8AC3E}">
        <p14:creationId xmlns:p14="http://schemas.microsoft.com/office/powerpoint/2010/main" val="283446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6FF25B01-2846-4A3B-95D9-26773C558485}" type="datetimeFigureOut">
              <a:rPr lang="es-CL" smtClean="0"/>
              <a:t>06-02-2021</a:t>
            </a:fld>
            <a:endParaRPr lang="es-C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3A42510E-E6BE-4D91-89FF-5B030DBD4A84}" type="slidenum">
              <a:rPr lang="es-CL" smtClean="0"/>
              <a:t>‹Nº›</a:t>
            </a:fld>
            <a:endParaRPr lang="es-CL"/>
          </a:p>
        </p:txBody>
      </p:sp>
    </p:spTree>
    <p:extLst>
      <p:ext uri="{BB962C8B-B14F-4D97-AF65-F5344CB8AC3E}">
        <p14:creationId xmlns:p14="http://schemas.microsoft.com/office/powerpoint/2010/main" val="686202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6FF25B01-2846-4A3B-95D9-26773C558485}" type="datetimeFigureOut">
              <a:rPr lang="es-CL" smtClean="0"/>
              <a:t>06-02-2021</a:t>
            </a:fld>
            <a:endParaRPr lang="es-C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3A42510E-E6BE-4D91-89FF-5B030DBD4A84}" type="slidenum">
              <a:rPr lang="es-CL" smtClean="0"/>
              <a:t>‹Nº›</a:t>
            </a:fld>
            <a:endParaRPr lang="es-CL"/>
          </a:p>
        </p:txBody>
      </p:sp>
    </p:spTree>
    <p:extLst>
      <p:ext uri="{BB962C8B-B14F-4D97-AF65-F5344CB8AC3E}">
        <p14:creationId xmlns:p14="http://schemas.microsoft.com/office/powerpoint/2010/main" val="1995995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lvl1pPr>
              <a:defRPr sz="4800">
                <a:latin typeface="+mn-lt"/>
              </a:defRPr>
            </a:lvl1pPr>
          </a:lstStyle>
          <a:p>
            <a:r>
              <a:rPr lang="es-ES" dirty="0"/>
              <a:t>Haga clic para modificar el estilo de título del patrón</a:t>
            </a:r>
            <a:endParaRPr lang="es-CL" dirty="0"/>
          </a:p>
        </p:txBody>
      </p:sp>
      <p:sp>
        <p:nvSpPr>
          <p:cNvPr id="3" name="Marcador de contenido 2"/>
          <p:cNvSpPr>
            <a:spLocks noGrp="1"/>
          </p:cNvSpPr>
          <p:nvPr>
            <p:ph idx="1"/>
          </p:nvPr>
        </p:nvSpPr>
        <p:spPr/>
        <p:txBody>
          <a:bodyPr/>
          <a:lstStyle>
            <a:lvl1pPr>
              <a:defRPr sz="2800"/>
            </a:lvl1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6FF25B01-2846-4A3B-95D9-26773C558485}" type="datetimeFigureOut">
              <a:rPr lang="es-CL" smtClean="0"/>
              <a:t>06-02-2021</a:t>
            </a:fld>
            <a:endParaRPr lang="es-C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3A42510E-E6BE-4D91-89FF-5B030DBD4A84}" type="slidenum">
              <a:rPr lang="es-CL" smtClean="0"/>
              <a:t>‹Nº›</a:t>
            </a:fld>
            <a:endParaRPr lang="es-CL"/>
          </a:p>
        </p:txBody>
      </p:sp>
    </p:spTree>
    <p:extLst>
      <p:ext uri="{BB962C8B-B14F-4D97-AF65-F5344CB8AC3E}">
        <p14:creationId xmlns:p14="http://schemas.microsoft.com/office/powerpoint/2010/main" val="3790123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6FF25B01-2846-4A3B-95D9-26773C558485}" type="datetimeFigureOut">
              <a:rPr lang="es-CL" smtClean="0"/>
              <a:t>06-02-2021</a:t>
            </a:fld>
            <a:endParaRPr lang="es-C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3A42510E-E6BE-4D91-89FF-5B030DBD4A84}" type="slidenum">
              <a:rPr lang="es-CL" smtClean="0"/>
              <a:t>‹Nº›</a:t>
            </a:fld>
            <a:endParaRPr lang="es-CL"/>
          </a:p>
        </p:txBody>
      </p:sp>
    </p:spTree>
    <p:extLst>
      <p:ext uri="{BB962C8B-B14F-4D97-AF65-F5344CB8AC3E}">
        <p14:creationId xmlns:p14="http://schemas.microsoft.com/office/powerpoint/2010/main" val="2114741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6FF25B01-2846-4A3B-95D9-26773C558485}" type="datetimeFigureOut">
              <a:rPr lang="es-CL" smtClean="0"/>
              <a:t>06-02-2021</a:t>
            </a:fld>
            <a:endParaRPr lang="es-CL"/>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CL"/>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3A42510E-E6BE-4D91-89FF-5B030DBD4A84}" type="slidenum">
              <a:rPr lang="es-CL" smtClean="0"/>
              <a:t>‹Nº›</a:t>
            </a:fld>
            <a:endParaRPr lang="es-CL"/>
          </a:p>
        </p:txBody>
      </p:sp>
    </p:spTree>
    <p:extLst>
      <p:ext uri="{BB962C8B-B14F-4D97-AF65-F5344CB8AC3E}">
        <p14:creationId xmlns:p14="http://schemas.microsoft.com/office/powerpoint/2010/main" val="1457899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6FF25B01-2846-4A3B-95D9-26773C558485}" type="datetimeFigureOut">
              <a:rPr lang="es-CL" smtClean="0"/>
              <a:t>06-02-2021</a:t>
            </a:fld>
            <a:endParaRPr lang="es-CL"/>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CL"/>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3A42510E-E6BE-4D91-89FF-5B030DBD4A84}" type="slidenum">
              <a:rPr lang="es-CL" smtClean="0"/>
              <a:t>‹Nº›</a:t>
            </a:fld>
            <a:endParaRPr lang="es-CL"/>
          </a:p>
        </p:txBody>
      </p:sp>
    </p:spTree>
    <p:extLst>
      <p:ext uri="{BB962C8B-B14F-4D97-AF65-F5344CB8AC3E}">
        <p14:creationId xmlns:p14="http://schemas.microsoft.com/office/powerpoint/2010/main" val="2896413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6FF25B01-2846-4A3B-95D9-26773C558485}" type="datetimeFigureOut">
              <a:rPr lang="es-CL" smtClean="0"/>
              <a:t>06-02-2021</a:t>
            </a:fld>
            <a:endParaRPr lang="es-CL"/>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CL"/>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3A42510E-E6BE-4D91-89FF-5B030DBD4A84}" type="slidenum">
              <a:rPr lang="es-CL" smtClean="0"/>
              <a:t>‹Nº›</a:t>
            </a:fld>
            <a:endParaRPr lang="es-CL"/>
          </a:p>
        </p:txBody>
      </p:sp>
    </p:spTree>
    <p:extLst>
      <p:ext uri="{BB962C8B-B14F-4D97-AF65-F5344CB8AC3E}">
        <p14:creationId xmlns:p14="http://schemas.microsoft.com/office/powerpoint/2010/main" val="1192880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6FF25B01-2846-4A3B-95D9-26773C558485}" type="datetimeFigureOut">
              <a:rPr lang="es-CL" smtClean="0"/>
              <a:t>06-02-2021</a:t>
            </a:fld>
            <a:endParaRPr lang="es-CL"/>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CL"/>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3A42510E-E6BE-4D91-89FF-5B030DBD4A84}" type="slidenum">
              <a:rPr lang="es-CL" smtClean="0"/>
              <a:t>‹Nº›</a:t>
            </a:fld>
            <a:endParaRPr lang="es-CL"/>
          </a:p>
        </p:txBody>
      </p:sp>
    </p:spTree>
    <p:extLst>
      <p:ext uri="{BB962C8B-B14F-4D97-AF65-F5344CB8AC3E}">
        <p14:creationId xmlns:p14="http://schemas.microsoft.com/office/powerpoint/2010/main" val="1694388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6FF25B01-2846-4A3B-95D9-26773C558485}" type="datetimeFigureOut">
              <a:rPr lang="es-CL" smtClean="0"/>
              <a:t>06-02-2021</a:t>
            </a:fld>
            <a:endParaRPr lang="es-CL"/>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CL"/>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3A42510E-E6BE-4D91-89FF-5B030DBD4A84}" type="slidenum">
              <a:rPr lang="es-CL" smtClean="0"/>
              <a:t>‹Nº›</a:t>
            </a:fld>
            <a:endParaRPr lang="es-CL"/>
          </a:p>
        </p:txBody>
      </p:sp>
    </p:spTree>
    <p:extLst>
      <p:ext uri="{BB962C8B-B14F-4D97-AF65-F5344CB8AC3E}">
        <p14:creationId xmlns:p14="http://schemas.microsoft.com/office/powerpoint/2010/main" val="182544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6FF25B01-2846-4A3B-95D9-26773C558485}" type="datetimeFigureOut">
              <a:rPr lang="es-CL" smtClean="0"/>
              <a:t>06-02-2021</a:t>
            </a:fld>
            <a:endParaRPr lang="es-CL"/>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CL"/>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3A42510E-E6BE-4D91-89FF-5B030DBD4A84}" type="slidenum">
              <a:rPr lang="es-CL" smtClean="0"/>
              <a:t>‹Nº›</a:t>
            </a:fld>
            <a:endParaRPr lang="es-CL"/>
          </a:p>
        </p:txBody>
      </p:sp>
    </p:spTree>
    <p:extLst>
      <p:ext uri="{BB962C8B-B14F-4D97-AF65-F5344CB8AC3E}">
        <p14:creationId xmlns:p14="http://schemas.microsoft.com/office/powerpoint/2010/main" val="2939533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345914" y="365125"/>
            <a:ext cx="10007885"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L"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extLst>
      <p:ext uri="{BB962C8B-B14F-4D97-AF65-F5344CB8AC3E}">
        <p14:creationId xmlns:p14="http://schemas.microsoft.com/office/powerpoint/2010/main" val="2421142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scielo.org/php/index.php?lang=es" TargetMode="External"/><Relationship Id="rId2" Type="http://schemas.openxmlformats.org/officeDocument/2006/relationships/hyperlink" Target="http://www.redalyc.org/home.oa" TargetMode="Externa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hyperlink" Target="https://worldwidescience.or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039BF0E-F8CF-4BAA-A7F4-573FD154DE50}"/>
              </a:ext>
            </a:extLst>
          </p:cNvPr>
          <p:cNvPicPr>
            <a:picLocks noChangeAspect="1"/>
          </p:cNvPicPr>
          <p:nvPr/>
        </p:nvPicPr>
        <p:blipFill>
          <a:blip r:embed="rId2"/>
          <a:stretch>
            <a:fillRect/>
          </a:stretch>
        </p:blipFill>
        <p:spPr>
          <a:xfrm>
            <a:off x="0" y="0"/>
            <a:ext cx="12192000" cy="6891130"/>
          </a:xfrm>
          <a:prstGeom prst="rect">
            <a:avLst/>
          </a:prstGeom>
        </p:spPr>
      </p:pic>
      <p:sp>
        <p:nvSpPr>
          <p:cNvPr id="3" name="Rectángulo 2">
            <a:extLst>
              <a:ext uri="{FF2B5EF4-FFF2-40B4-BE49-F238E27FC236}">
                <a16:creationId xmlns:a16="http://schemas.microsoft.com/office/drawing/2014/main" id="{CC50D04C-19B2-4ED8-B7A2-5C06700E3FB7}"/>
              </a:ext>
            </a:extLst>
          </p:cNvPr>
          <p:cNvSpPr/>
          <p:nvPr/>
        </p:nvSpPr>
        <p:spPr>
          <a:xfrm>
            <a:off x="4256914" y="2815622"/>
            <a:ext cx="7192963" cy="1339149"/>
          </a:xfrm>
          <a:prstGeom prst="rect">
            <a:avLst/>
          </a:prstGeom>
        </p:spPr>
        <p:txBody>
          <a:bodyPr wrap="square">
            <a:spAutoFit/>
          </a:bodyPr>
          <a:lstStyle/>
          <a:p>
            <a:pPr algn="ctr">
              <a:lnSpc>
                <a:spcPct val="115000"/>
              </a:lnSpc>
              <a:spcAft>
                <a:spcPts val="0"/>
              </a:spcAft>
            </a:pPr>
            <a:r>
              <a:rPr lang="es-CL" sz="2400" b="1" dirty="0">
                <a:solidFill>
                  <a:schemeClr val="bg1"/>
                </a:solidFill>
                <a:latin typeface="Cambria" panose="02040503050406030204" pitchFamily="18" charset="0"/>
                <a:ea typeface="Times New Roman" panose="02020603050405020304" pitchFamily="18" charset="0"/>
                <a:cs typeface="Calibri" panose="020F0502020204030204" pitchFamily="34" charset="0"/>
              </a:rPr>
              <a:t>ORIENTACIONES PARA EL DISEÑO DE ACTIVIDADES DE APRENDIZAJE EN MODALIDAD VIRTUAL</a:t>
            </a:r>
            <a:endParaRPr lang="es-CL"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9648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9D2620A1-C510-47CA-92C0-108759AE53A3}"/>
              </a:ext>
            </a:extLst>
          </p:cNvPr>
          <p:cNvGrpSpPr/>
          <p:nvPr/>
        </p:nvGrpSpPr>
        <p:grpSpPr>
          <a:xfrm>
            <a:off x="2788115" y="636104"/>
            <a:ext cx="6885972" cy="6068039"/>
            <a:chOff x="2213811" y="80639"/>
            <a:chExt cx="6701589" cy="6577138"/>
          </a:xfrm>
        </p:grpSpPr>
        <p:pic>
          <p:nvPicPr>
            <p:cNvPr id="2" name="Imagen 1">
              <a:extLst>
                <a:ext uri="{FF2B5EF4-FFF2-40B4-BE49-F238E27FC236}">
                  <a16:creationId xmlns:a16="http://schemas.microsoft.com/office/drawing/2014/main" id="{51BEB91A-BF41-48CC-9847-E51E7686FD57}"/>
                </a:ext>
              </a:extLst>
            </p:cNvPr>
            <p:cNvPicPr>
              <a:picLocks noChangeAspect="1"/>
            </p:cNvPicPr>
            <p:nvPr/>
          </p:nvPicPr>
          <p:blipFill>
            <a:blip r:embed="rId2"/>
            <a:stretch>
              <a:fillRect/>
            </a:stretch>
          </p:blipFill>
          <p:spPr>
            <a:xfrm>
              <a:off x="2213811" y="80639"/>
              <a:ext cx="6617367" cy="6577138"/>
            </a:xfrm>
            <a:prstGeom prst="rect">
              <a:avLst/>
            </a:prstGeom>
          </p:spPr>
        </p:pic>
        <p:sp>
          <p:nvSpPr>
            <p:cNvPr id="3" name="CuadroTexto 2">
              <a:extLst>
                <a:ext uri="{FF2B5EF4-FFF2-40B4-BE49-F238E27FC236}">
                  <a16:creationId xmlns:a16="http://schemas.microsoft.com/office/drawing/2014/main" id="{A625CAD9-0E13-4635-8D0B-C59042DFFE14}"/>
                </a:ext>
              </a:extLst>
            </p:cNvPr>
            <p:cNvSpPr txBox="1"/>
            <p:nvPr/>
          </p:nvSpPr>
          <p:spPr>
            <a:xfrm>
              <a:off x="4351422" y="924873"/>
              <a:ext cx="1600200" cy="646331"/>
            </a:xfrm>
            <a:prstGeom prst="rect">
              <a:avLst/>
            </a:prstGeom>
            <a:noFill/>
          </p:spPr>
          <p:txBody>
            <a:bodyPr wrap="square" rtlCol="0">
              <a:spAutoFit/>
            </a:bodyPr>
            <a:lstStyle/>
            <a:p>
              <a:pPr algn="ctr"/>
              <a:r>
                <a:rPr lang="es-CL" b="1" dirty="0">
                  <a:solidFill>
                    <a:schemeClr val="bg1"/>
                  </a:solidFill>
                </a:rPr>
                <a:t>Gestión de Proyectos</a:t>
              </a:r>
            </a:p>
          </p:txBody>
        </p:sp>
        <p:sp>
          <p:nvSpPr>
            <p:cNvPr id="4" name="CuadroTexto 3">
              <a:extLst>
                <a:ext uri="{FF2B5EF4-FFF2-40B4-BE49-F238E27FC236}">
                  <a16:creationId xmlns:a16="http://schemas.microsoft.com/office/drawing/2014/main" id="{EA205C48-6833-445E-82B1-E1F38CA68614}"/>
                </a:ext>
              </a:extLst>
            </p:cNvPr>
            <p:cNvSpPr txBox="1"/>
            <p:nvPr/>
          </p:nvSpPr>
          <p:spPr>
            <a:xfrm>
              <a:off x="6565230" y="1749043"/>
              <a:ext cx="1636295" cy="369332"/>
            </a:xfrm>
            <a:prstGeom prst="rect">
              <a:avLst/>
            </a:prstGeom>
            <a:noFill/>
          </p:spPr>
          <p:txBody>
            <a:bodyPr wrap="square" rtlCol="0">
              <a:spAutoFit/>
            </a:bodyPr>
            <a:lstStyle/>
            <a:p>
              <a:r>
                <a:rPr lang="es-CL" b="1" dirty="0">
                  <a:solidFill>
                    <a:schemeClr val="bg1"/>
                  </a:solidFill>
                </a:rPr>
                <a:t>Autenticidad</a:t>
              </a:r>
            </a:p>
          </p:txBody>
        </p:sp>
        <p:sp>
          <p:nvSpPr>
            <p:cNvPr id="5" name="CuadroTexto 4">
              <a:extLst>
                <a:ext uri="{FF2B5EF4-FFF2-40B4-BE49-F238E27FC236}">
                  <a16:creationId xmlns:a16="http://schemas.microsoft.com/office/drawing/2014/main" id="{EA503201-FB4D-49A2-BE62-9443DB802BE0}"/>
                </a:ext>
              </a:extLst>
            </p:cNvPr>
            <p:cNvSpPr txBox="1"/>
            <p:nvPr/>
          </p:nvSpPr>
          <p:spPr>
            <a:xfrm>
              <a:off x="7279105" y="3723834"/>
              <a:ext cx="1636295" cy="369332"/>
            </a:xfrm>
            <a:prstGeom prst="rect">
              <a:avLst/>
            </a:prstGeom>
            <a:noFill/>
          </p:spPr>
          <p:txBody>
            <a:bodyPr wrap="square" rtlCol="0">
              <a:spAutoFit/>
            </a:bodyPr>
            <a:lstStyle/>
            <a:p>
              <a:r>
                <a:rPr lang="es-CL" b="1" dirty="0">
                  <a:solidFill>
                    <a:schemeClr val="bg1"/>
                  </a:solidFill>
                </a:rPr>
                <a:t>Colaboración</a:t>
              </a:r>
            </a:p>
          </p:txBody>
        </p:sp>
        <p:sp>
          <p:nvSpPr>
            <p:cNvPr id="6" name="CuadroTexto 5">
              <a:extLst>
                <a:ext uri="{FF2B5EF4-FFF2-40B4-BE49-F238E27FC236}">
                  <a16:creationId xmlns:a16="http://schemas.microsoft.com/office/drawing/2014/main" id="{0C212B3A-CFD9-4DD3-AEFB-27F8638F80BE}"/>
                </a:ext>
              </a:extLst>
            </p:cNvPr>
            <p:cNvSpPr txBox="1"/>
            <p:nvPr/>
          </p:nvSpPr>
          <p:spPr>
            <a:xfrm>
              <a:off x="6348664" y="5392238"/>
              <a:ext cx="1339515" cy="369332"/>
            </a:xfrm>
            <a:prstGeom prst="rect">
              <a:avLst/>
            </a:prstGeom>
            <a:noFill/>
          </p:spPr>
          <p:txBody>
            <a:bodyPr wrap="square" rtlCol="0">
              <a:spAutoFit/>
            </a:bodyPr>
            <a:lstStyle/>
            <a:p>
              <a:r>
                <a:rPr lang="es-CL" b="1" dirty="0">
                  <a:solidFill>
                    <a:schemeClr val="bg1"/>
                  </a:solidFill>
                </a:rPr>
                <a:t>Reflexión</a:t>
              </a:r>
            </a:p>
          </p:txBody>
        </p:sp>
        <p:sp>
          <p:nvSpPr>
            <p:cNvPr id="7" name="CuadroTexto 6">
              <a:extLst>
                <a:ext uri="{FF2B5EF4-FFF2-40B4-BE49-F238E27FC236}">
                  <a16:creationId xmlns:a16="http://schemas.microsoft.com/office/drawing/2014/main" id="{206B6A14-4187-4721-9F3B-537C8FFE857C}"/>
                </a:ext>
              </a:extLst>
            </p:cNvPr>
            <p:cNvSpPr txBox="1"/>
            <p:nvPr/>
          </p:nvSpPr>
          <p:spPr>
            <a:xfrm>
              <a:off x="3731793" y="5576904"/>
              <a:ext cx="2017297" cy="646331"/>
            </a:xfrm>
            <a:prstGeom prst="rect">
              <a:avLst/>
            </a:prstGeom>
            <a:noFill/>
          </p:spPr>
          <p:txBody>
            <a:bodyPr wrap="square" rtlCol="0">
              <a:spAutoFit/>
            </a:bodyPr>
            <a:lstStyle/>
            <a:p>
              <a:pPr algn="ctr"/>
              <a:r>
                <a:rPr lang="es-CL" b="1" dirty="0">
                  <a:solidFill>
                    <a:schemeClr val="bg1"/>
                  </a:solidFill>
                </a:rPr>
                <a:t>Retroalimentación </a:t>
              </a:r>
            </a:p>
            <a:p>
              <a:pPr algn="ctr"/>
              <a:r>
                <a:rPr lang="es-CL" b="1" dirty="0">
                  <a:solidFill>
                    <a:schemeClr val="bg1"/>
                  </a:solidFill>
                </a:rPr>
                <a:t>continúa</a:t>
              </a:r>
            </a:p>
          </p:txBody>
        </p:sp>
        <p:sp>
          <p:nvSpPr>
            <p:cNvPr id="8" name="CuadroTexto 7">
              <a:extLst>
                <a:ext uri="{FF2B5EF4-FFF2-40B4-BE49-F238E27FC236}">
                  <a16:creationId xmlns:a16="http://schemas.microsoft.com/office/drawing/2014/main" id="{80542D97-4593-42E1-9789-25B26ACFA6DA}"/>
                </a:ext>
              </a:extLst>
            </p:cNvPr>
            <p:cNvSpPr txBox="1"/>
            <p:nvPr/>
          </p:nvSpPr>
          <p:spPr>
            <a:xfrm>
              <a:off x="2562726" y="4319337"/>
              <a:ext cx="2017296" cy="369332"/>
            </a:xfrm>
            <a:prstGeom prst="rect">
              <a:avLst/>
            </a:prstGeom>
            <a:noFill/>
          </p:spPr>
          <p:txBody>
            <a:bodyPr wrap="square" rtlCol="0">
              <a:spAutoFit/>
            </a:bodyPr>
            <a:lstStyle/>
            <a:p>
              <a:r>
                <a:rPr lang="es-CL" b="1" dirty="0">
                  <a:solidFill>
                    <a:schemeClr val="bg1"/>
                  </a:solidFill>
                </a:rPr>
                <a:t>Producto Público</a:t>
              </a:r>
            </a:p>
          </p:txBody>
        </p:sp>
        <p:sp>
          <p:nvSpPr>
            <p:cNvPr id="9" name="CuadroTexto 8">
              <a:extLst>
                <a:ext uri="{FF2B5EF4-FFF2-40B4-BE49-F238E27FC236}">
                  <a16:creationId xmlns:a16="http://schemas.microsoft.com/office/drawing/2014/main" id="{A679EC93-60C3-4B7E-90B5-9DB5CCA78D24}"/>
                </a:ext>
              </a:extLst>
            </p:cNvPr>
            <p:cNvSpPr txBox="1"/>
            <p:nvPr/>
          </p:nvSpPr>
          <p:spPr>
            <a:xfrm>
              <a:off x="2767265" y="2118375"/>
              <a:ext cx="1584157" cy="923330"/>
            </a:xfrm>
            <a:prstGeom prst="rect">
              <a:avLst/>
            </a:prstGeom>
            <a:noFill/>
          </p:spPr>
          <p:txBody>
            <a:bodyPr wrap="square" rtlCol="0">
              <a:spAutoFit/>
            </a:bodyPr>
            <a:lstStyle/>
            <a:p>
              <a:pPr algn="ctr"/>
              <a:r>
                <a:rPr lang="es-CL" b="1" dirty="0">
                  <a:solidFill>
                    <a:schemeClr val="bg1"/>
                  </a:solidFill>
                </a:rPr>
                <a:t>Desafío </a:t>
              </a:r>
            </a:p>
            <a:p>
              <a:pPr algn="ctr"/>
              <a:r>
                <a:rPr lang="es-CL" b="1" dirty="0">
                  <a:solidFill>
                    <a:schemeClr val="bg1"/>
                  </a:solidFill>
                </a:rPr>
                <a:t>y logro intelectual</a:t>
              </a:r>
            </a:p>
          </p:txBody>
        </p:sp>
        <p:sp>
          <p:nvSpPr>
            <p:cNvPr id="10" name="CuadroTexto 9">
              <a:extLst>
                <a:ext uri="{FF2B5EF4-FFF2-40B4-BE49-F238E27FC236}">
                  <a16:creationId xmlns:a16="http://schemas.microsoft.com/office/drawing/2014/main" id="{1F9D822D-24C6-4965-8488-0E2CCD150C20}"/>
                </a:ext>
              </a:extLst>
            </p:cNvPr>
            <p:cNvSpPr txBox="1"/>
            <p:nvPr/>
          </p:nvSpPr>
          <p:spPr>
            <a:xfrm>
              <a:off x="4174958" y="2580040"/>
              <a:ext cx="2731168" cy="1477328"/>
            </a:xfrm>
            <a:prstGeom prst="rect">
              <a:avLst/>
            </a:prstGeom>
            <a:noFill/>
          </p:spPr>
          <p:txBody>
            <a:bodyPr wrap="square" rtlCol="0">
              <a:spAutoFit/>
            </a:bodyPr>
            <a:lstStyle/>
            <a:p>
              <a:pPr algn="ctr"/>
              <a:r>
                <a:rPr lang="es-CL" dirty="0"/>
                <a:t>OBJETIVOS</a:t>
              </a:r>
            </a:p>
            <a:p>
              <a:pPr algn="ctr"/>
              <a:endParaRPr lang="es-CL" b="1" dirty="0"/>
            </a:p>
            <a:p>
              <a:pPr algn="ctr"/>
              <a:r>
                <a:rPr lang="es-CL" b="1" dirty="0"/>
                <a:t>CONOCIMIENTOS</a:t>
              </a:r>
            </a:p>
            <a:p>
              <a:pPr algn="ctr"/>
              <a:r>
                <a:rPr lang="es-CL" b="1" dirty="0"/>
                <a:t>HABILIDADES</a:t>
              </a:r>
            </a:p>
            <a:p>
              <a:pPr algn="ctr"/>
              <a:r>
                <a:rPr lang="es-CL" b="1" dirty="0"/>
                <a:t>ACTITUDES</a:t>
              </a:r>
            </a:p>
          </p:txBody>
        </p:sp>
      </p:grpSp>
      <p:sp>
        <p:nvSpPr>
          <p:cNvPr id="13" name="CuadroTexto 12">
            <a:extLst>
              <a:ext uri="{FF2B5EF4-FFF2-40B4-BE49-F238E27FC236}">
                <a16:creationId xmlns:a16="http://schemas.microsoft.com/office/drawing/2014/main" id="{146023A1-1037-4666-A044-B78B7633C601}"/>
              </a:ext>
            </a:extLst>
          </p:cNvPr>
          <p:cNvSpPr txBox="1"/>
          <p:nvPr/>
        </p:nvSpPr>
        <p:spPr>
          <a:xfrm>
            <a:off x="3728912" y="199896"/>
            <a:ext cx="4734176" cy="369332"/>
          </a:xfrm>
          <a:prstGeom prst="rect">
            <a:avLst/>
          </a:prstGeom>
          <a:noFill/>
        </p:spPr>
        <p:txBody>
          <a:bodyPr wrap="square" rtlCol="0">
            <a:spAutoFit/>
          </a:bodyPr>
          <a:lstStyle/>
          <a:p>
            <a:pPr algn="ctr"/>
            <a:r>
              <a:rPr lang="es-CL" dirty="0"/>
              <a:t>ESTANDAR DE ORO DEL ABP</a:t>
            </a:r>
          </a:p>
        </p:txBody>
      </p:sp>
    </p:spTree>
    <p:extLst>
      <p:ext uri="{BB962C8B-B14F-4D97-AF65-F5344CB8AC3E}">
        <p14:creationId xmlns:p14="http://schemas.microsoft.com/office/powerpoint/2010/main" val="2735254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33A72D-3184-4E3E-957A-33C064907FBE}"/>
              </a:ext>
            </a:extLst>
          </p:cNvPr>
          <p:cNvSpPr txBox="1"/>
          <p:nvPr/>
        </p:nvSpPr>
        <p:spPr>
          <a:xfrm>
            <a:off x="3784909" y="633549"/>
            <a:ext cx="5761768" cy="369332"/>
          </a:xfrm>
          <a:prstGeom prst="rect">
            <a:avLst/>
          </a:prstGeom>
          <a:noFill/>
        </p:spPr>
        <p:txBody>
          <a:bodyPr wrap="square" rtlCol="0">
            <a:spAutoFit/>
          </a:bodyPr>
          <a:lstStyle/>
          <a:p>
            <a:r>
              <a:rPr lang="es-CL" dirty="0"/>
              <a:t>ETAPAS DEL APRENDIZAJE BASADO EN PROYECTOS</a:t>
            </a:r>
          </a:p>
        </p:txBody>
      </p:sp>
      <p:grpSp>
        <p:nvGrpSpPr>
          <p:cNvPr id="4" name="Grupo 3">
            <a:extLst>
              <a:ext uri="{FF2B5EF4-FFF2-40B4-BE49-F238E27FC236}">
                <a16:creationId xmlns:a16="http://schemas.microsoft.com/office/drawing/2014/main" id="{AAEF206D-5A45-4723-825E-D9012AC91965}"/>
              </a:ext>
            </a:extLst>
          </p:cNvPr>
          <p:cNvGrpSpPr/>
          <p:nvPr/>
        </p:nvGrpSpPr>
        <p:grpSpPr>
          <a:xfrm>
            <a:off x="776149" y="1102802"/>
            <a:ext cx="10342425" cy="5357633"/>
            <a:chOff x="1023232" y="927985"/>
            <a:chExt cx="10258425" cy="5724525"/>
          </a:xfrm>
        </p:grpSpPr>
        <p:pic>
          <p:nvPicPr>
            <p:cNvPr id="5" name="Imagen 4">
              <a:extLst>
                <a:ext uri="{FF2B5EF4-FFF2-40B4-BE49-F238E27FC236}">
                  <a16:creationId xmlns:a16="http://schemas.microsoft.com/office/drawing/2014/main" id="{10D0959D-ED3A-42ED-9B11-D6B0094495DD}"/>
                </a:ext>
              </a:extLst>
            </p:cNvPr>
            <p:cNvPicPr>
              <a:picLocks noChangeAspect="1"/>
            </p:cNvPicPr>
            <p:nvPr/>
          </p:nvPicPr>
          <p:blipFill>
            <a:blip r:embed="rId2"/>
            <a:stretch>
              <a:fillRect/>
            </a:stretch>
          </p:blipFill>
          <p:spPr>
            <a:xfrm>
              <a:off x="1023232" y="927985"/>
              <a:ext cx="10258425" cy="5724525"/>
            </a:xfrm>
            <a:prstGeom prst="rect">
              <a:avLst/>
            </a:prstGeom>
          </p:spPr>
        </p:pic>
        <p:sp>
          <p:nvSpPr>
            <p:cNvPr id="6" name="CuadroTexto 5">
              <a:extLst>
                <a:ext uri="{FF2B5EF4-FFF2-40B4-BE49-F238E27FC236}">
                  <a16:creationId xmlns:a16="http://schemas.microsoft.com/office/drawing/2014/main" id="{AF6B5758-A0D3-4CAE-82DE-2D2DEDB47CAB}"/>
                </a:ext>
              </a:extLst>
            </p:cNvPr>
            <p:cNvSpPr txBox="1"/>
            <p:nvPr/>
          </p:nvSpPr>
          <p:spPr>
            <a:xfrm>
              <a:off x="1230490" y="1174048"/>
              <a:ext cx="1411112" cy="276999"/>
            </a:xfrm>
            <a:prstGeom prst="rect">
              <a:avLst/>
            </a:prstGeom>
            <a:noFill/>
          </p:spPr>
          <p:txBody>
            <a:bodyPr wrap="square" rtlCol="0">
              <a:spAutoFit/>
            </a:bodyPr>
            <a:lstStyle/>
            <a:p>
              <a:r>
                <a:rPr lang="es-CL" sz="1200" dirty="0"/>
                <a:t>Punto de partida</a:t>
              </a:r>
            </a:p>
          </p:txBody>
        </p:sp>
        <p:sp>
          <p:nvSpPr>
            <p:cNvPr id="7" name="CuadroTexto 6">
              <a:extLst>
                <a:ext uri="{FF2B5EF4-FFF2-40B4-BE49-F238E27FC236}">
                  <a16:creationId xmlns:a16="http://schemas.microsoft.com/office/drawing/2014/main" id="{409296D2-6051-4D79-BF4E-A5955576D523}"/>
                </a:ext>
              </a:extLst>
            </p:cNvPr>
            <p:cNvSpPr txBox="1"/>
            <p:nvPr/>
          </p:nvSpPr>
          <p:spPr>
            <a:xfrm>
              <a:off x="3770490" y="1174048"/>
              <a:ext cx="1704622" cy="461665"/>
            </a:xfrm>
            <a:prstGeom prst="rect">
              <a:avLst/>
            </a:prstGeom>
            <a:noFill/>
          </p:spPr>
          <p:txBody>
            <a:bodyPr wrap="square" rtlCol="0">
              <a:spAutoFit/>
            </a:bodyPr>
            <a:lstStyle/>
            <a:p>
              <a:r>
                <a:rPr lang="es-CL" sz="1200" dirty="0"/>
                <a:t>Formación de equipos colaborativos</a:t>
              </a:r>
            </a:p>
          </p:txBody>
        </p:sp>
        <p:sp>
          <p:nvSpPr>
            <p:cNvPr id="8" name="Rectángulo 7">
              <a:extLst>
                <a:ext uri="{FF2B5EF4-FFF2-40B4-BE49-F238E27FC236}">
                  <a16:creationId xmlns:a16="http://schemas.microsoft.com/office/drawing/2014/main" id="{BE6518CF-DA3D-4417-A1D4-FC77DE710BE9}"/>
                </a:ext>
              </a:extLst>
            </p:cNvPr>
            <p:cNvSpPr/>
            <p:nvPr/>
          </p:nvSpPr>
          <p:spPr>
            <a:xfrm>
              <a:off x="1230490" y="1174048"/>
              <a:ext cx="2246488" cy="1107996"/>
            </a:xfrm>
            <a:prstGeom prst="rect">
              <a:avLst/>
            </a:prstGeom>
          </p:spPr>
          <p:txBody>
            <a:bodyPr wrap="square">
              <a:spAutoFit/>
            </a:bodyPr>
            <a:lstStyle/>
            <a:p>
              <a:endParaRPr lang="es-CL" dirty="0">
                <a:solidFill>
                  <a:schemeClr val="accent2">
                    <a:lumMod val="50000"/>
                  </a:schemeClr>
                </a:solidFill>
              </a:endParaRPr>
            </a:p>
            <a:p>
              <a:pPr marL="285750" indent="-285750">
                <a:buFont typeface="Arial" panose="020B0604020202020204" pitchFamily="34" charset="0"/>
                <a:buChar char="•"/>
              </a:pPr>
              <a:r>
                <a:rPr lang="es-CL" sz="1200" dirty="0"/>
                <a:t>Tema Principal</a:t>
              </a:r>
            </a:p>
            <a:p>
              <a:pPr marL="285750" indent="-285750">
                <a:buFont typeface="Arial" panose="020B0604020202020204" pitchFamily="34" charset="0"/>
                <a:buChar char="•"/>
              </a:pPr>
              <a:r>
                <a:rPr lang="es-CL" sz="1200" dirty="0"/>
                <a:t>Qué sabemos</a:t>
              </a:r>
            </a:p>
            <a:p>
              <a:pPr marL="285750" indent="-285750">
                <a:buFont typeface="Arial" panose="020B0604020202020204" pitchFamily="34" charset="0"/>
                <a:buChar char="•"/>
              </a:pPr>
              <a:r>
                <a:rPr lang="es-CL" sz="1200" dirty="0"/>
                <a:t>Pregunta Inicial (detección de ideas previas)</a:t>
              </a:r>
            </a:p>
          </p:txBody>
        </p:sp>
        <p:sp>
          <p:nvSpPr>
            <p:cNvPr id="9" name="CuadroTexto 8">
              <a:extLst>
                <a:ext uri="{FF2B5EF4-FFF2-40B4-BE49-F238E27FC236}">
                  <a16:creationId xmlns:a16="http://schemas.microsoft.com/office/drawing/2014/main" id="{37600F10-C7CA-4953-9C20-AAEC07D8F0B0}"/>
                </a:ext>
              </a:extLst>
            </p:cNvPr>
            <p:cNvSpPr txBox="1"/>
            <p:nvPr/>
          </p:nvSpPr>
          <p:spPr>
            <a:xfrm>
              <a:off x="5708565" y="1174047"/>
              <a:ext cx="1527613" cy="461665"/>
            </a:xfrm>
            <a:prstGeom prst="rect">
              <a:avLst/>
            </a:prstGeom>
            <a:noFill/>
          </p:spPr>
          <p:txBody>
            <a:bodyPr wrap="square" rtlCol="0">
              <a:spAutoFit/>
            </a:bodyPr>
            <a:lstStyle/>
            <a:p>
              <a:r>
                <a:rPr lang="es-CL" sz="1200" dirty="0"/>
                <a:t>Definición del reto final (con TIC)</a:t>
              </a:r>
            </a:p>
          </p:txBody>
        </p:sp>
        <p:sp>
          <p:nvSpPr>
            <p:cNvPr id="10" name="CuadroTexto 9">
              <a:extLst>
                <a:ext uri="{FF2B5EF4-FFF2-40B4-BE49-F238E27FC236}">
                  <a16:creationId xmlns:a16="http://schemas.microsoft.com/office/drawing/2014/main" id="{F126930D-8AF1-49F9-8F1F-CC2EC0855D6C}"/>
                </a:ext>
              </a:extLst>
            </p:cNvPr>
            <p:cNvSpPr txBox="1"/>
            <p:nvPr/>
          </p:nvSpPr>
          <p:spPr>
            <a:xfrm>
              <a:off x="5708565" y="1635713"/>
              <a:ext cx="1975558" cy="646331"/>
            </a:xfrm>
            <a:prstGeom prst="rect">
              <a:avLst/>
            </a:prstGeom>
            <a:noFill/>
          </p:spPr>
          <p:txBody>
            <a:bodyPr wrap="square" rtlCol="0">
              <a:spAutoFit/>
            </a:bodyPr>
            <a:lstStyle/>
            <a:p>
              <a:pPr marL="171450" indent="-171450">
                <a:buFont typeface="Arial" panose="020B0604020202020204" pitchFamily="34" charset="0"/>
                <a:buChar char="•"/>
              </a:pPr>
              <a:r>
                <a:rPr lang="es-CL" sz="1200" dirty="0"/>
                <a:t>“Producto” a desarrollar</a:t>
              </a:r>
            </a:p>
            <a:p>
              <a:pPr marL="171450" indent="-171450">
                <a:buFont typeface="Arial" panose="020B0604020202020204" pitchFamily="34" charset="0"/>
                <a:buChar char="•"/>
              </a:pPr>
              <a:r>
                <a:rPr lang="es-CL" sz="1200" dirty="0"/>
                <a:t>Qué hay que saber (objetivos de aprendizaje</a:t>
              </a:r>
            </a:p>
          </p:txBody>
        </p:sp>
        <p:sp>
          <p:nvSpPr>
            <p:cNvPr id="11" name="CuadroTexto 10">
              <a:extLst>
                <a:ext uri="{FF2B5EF4-FFF2-40B4-BE49-F238E27FC236}">
                  <a16:creationId xmlns:a16="http://schemas.microsoft.com/office/drawing/2014/main" id="{0E1C52D4-7310-4380-A33F-4896C7901C6B}"/>
                </a:ext>
              </a:extLst>
            </p:cNvPr>
            <p:cNvSpPr txBox="1"/>
            <p:nvPr/>
          </p:nvSpPr>
          <p:spPr>
            <a:xfrm>
              <a:off x="7902223" y="1174047"/>
              <a:ext cx="1174044" cy="276999"/>
            </a:xfrm>
            <a:prstGeom prst="rect">
              <a:avLst/>
            </a:prstGeom>
            <a:noFill/>
          </p:spPr>
          <p:txBody>
            <a:bodyPr wrap="square" rtlCol="0">
              <a:spAutoFit/>
            </a:bodyPr>
            <a:lstStyle/>
            <a:p>
              <a:r>
                <a:rPr lang="es-CL" sz="1200" b="1" dirty="0"/>
                <a:t>Transversalidad</a:t>
              </a:r>
            </a:p>
          </p:txBody>
        </p:sp>
        <p:sp>
          <p:nvSpPr>
            <p:cNvPr id="12" name="CuadroTexto 11">
              <a:extLst>
                <a:ext uri="{FF2B5EF4-FFF2-40B4-BE49-F238E27FC236}">
                  <a16:creationId xmlns:a16="http://schemas.microsoft.com/office/drawing/2014/main" id="{C8F832BC-E781-457F-A973-FEDC7D8FE594}"/>
                </a:ext>
              </a:extLst>
            </p:cNvPr>
            <p:cNvSpPr txBox="1"/>
            <p:nvPr/>
          </p:nvSpPr>
          <p:spPr>
            <a:xfrm>
              <a:off x="9377452" y="1220213"/>
              <a:ext cx="1174044" cy="461665"/>
            </a:xfrm>
            <a:prstGeom prst="rect">
              <a:avLst/>
            </a:prstGeom>
            <a:noFill/>
          </p:spPr>
          <p:txBody>
            <a:bodyPr wrap="square" rtlCol="0">
              <a:spAutoFit/>
            </a:bodyPr>
            <a:lstStyle/>
            <a:p>
              <a:r>
                <a:rPr lang="es-CL" sz="1200" dirty="0"/>
                <a:t>Organización y planificación</a:t>
              </a:r>
            </a:p>
          </p:txBody>
        </p:sp>
        <p:sp>
          <p:nvSpPr>
            <p:cNvPr id="13" name="CuadroTexto 12">
              <a:extLst>
                <a:ext uri="{FF2B5EF4-FFF2-40B4-BE49-F238E27FC236}">
                  <a16:creationId xmlns:a16="http://schemas.microsoft.com/office/drawing/2014/main" id="{068A4E4A-1F6F-49D7-A6C5-10939A904832}"/>
                </a:ext>
              </a:extLst>
            </p:cNvPr>
            <p:cNvSpPr txBox="1"/>
            <p:nvPr/>
          </p:nvSpPr>
          <p:spPr>
            <a:xfrm>
              <a:off x="9377452" y="1728046"/>
              <a:ext cx="1696948" cy="646331"/>
            </a:xfrm>
            <a:prstGeom prst="rect">
              <a:avLst/>
            </a:prstGeom>
            <a:noFill/>
          </p:spPr>
          <p:txBody>
            <a:bodyPr wrap="square" rtlCol="0">
              <a:spAutoFit/>
            </a:bodyPr>
            <a:lstStyle/>
            <a:p>
              <a:pPr marL="171450" indent="-171450">
                <a:buFont typeface="Arial" panose="020B0604020202020204" pitchFamily="34" charset="0"/>
                <a:buChar char="•"/>
              </a:pPr>
              <a:r>
                <a:rPr lang="es-CL" sz="1200" dirty="0"/>
                <a:t>Asignación de roles</a:t>
              </a:r>
            </a:p>
            <a:p>
              <a:pPr marL="171450" indent="-171450">
                <a:buFont typeface="Arial" panose="020B0604020202020204" pitchFamily="34" charset="0"/>
                <a:buChar char="•"/>
              </a:pPr>
              <a:r>
                <a:rPr lang="es-CL" sz="1200" dirty="0"/>
                <a:t>Definición de tareas y tiempos</a:t>
              </a:r>
            </a:p>
          </p:txBody>
        </p:sp>
        <p:sp>
          <p:nvSpPr>
            <p:cNvPr id="14" name="CuadroTexto 13">
              <a:extLst>
                <a:ext uri="{FF2B5EF4-FFF2-40B4-BE49-F238E27FC236}">
                  <a16:creationId xmlns:a16="http://schemas.microsoft.com/office/drawing/2014/main" id="{BDCD1E56-D0F8-4EEA-9FA8-DAF1D6730983}"/>
                </a:ext>
              </a:extLst>
            </p:cNvPr>
            <p:cNvSpPr txBox="1"/>
            <p:nvPr/>
          </p:nvSpPr>
          <p:spPr>
            <a:xfrm>
              <a:off x="9377452" y="2562581"/>
              <a:ext cx="1696948" cy="276999"/>
            </a:xfrm>
            <a:prstGeom prst="rect">
              <a:avLst/>
            </a:prstGeom>
            <a:noFill/>
          </p:spPr>
          <p:txBody>
            <a:bodyPr wrap="square" rtlCol="0">
              <a:spAutoFit/>
            </a:bodyPr>
            <a:lstStyle/>
            <a:p>
              <a:r>
                <a:rPr lang="es-CL" sz="1200" b="1" dirty="0"/>
                <a:t>Intercambio de ideas</a:t>
              </a:r>
            </a:p>
          </p:txBody>
        </p:sp>
        <p:sp>
          <p:nvSpPr>
            <p:cNvPr id="15" name="CuadroTexto 14">
              <a:extLst>
                <a:ext uri="{FF2B5EF4-FFF2-40B4-BE49-F238E27FC236}">
                  <a16:creationId xmlns:a16="http://schemas.microsoft.com/office/drawing/2014/main" id="{F8EBABB0-4EDE-48FD-AA8B-54F832F52740}"/>
                </a:ext>
              </a:extLst>
            </p:cNvPr>
            <p:cNvSpPr txBox="1"/>
            <p:nvPr/>
          </p:nvSpPr>
          <p:spPr>
            <a:xfrm>
              <a:off x="1230490" y="3070656"/>
              <a:ext cx="1580444" cy="461665"/>
            </a:xfrm>
            <a:prstGeom prst="rect">
              <a:avLst/>
            </a:prstGeom>
            <a:noFill/>
          </p:spPr>
          <p:txBody>
            <a:bodyPr wrap="square" rtlCol="0">
              <a:spAutoFit/>
            </a:bodyPr>
            <a:lstStyle/>
            <a:p>
              <a:r>
                <a:rPr lang="es-CL" sz="1200" dirty="0"/>
                <a:t>Respuesta colectiva a la pregunta inicial</a:t>
              </a:r>
            </a:p>
          </p:txBody>
        </p:sp>
        <p:sp>
          <p:nvSpPr>
            <p:cNvPr id="16" name="CuadroTexto 15">
              <a:extLst>
                <a:ext uri="{FF2B5EF4-FFF2-40B4-BE49-F238E27FC236}">
                  <a16:creationId xmlns:a16="http://schemas.microsoft.com/office/drawing/2014/main" id="{3E2DF9D0-000A-401C-BDA9-54CD9D164134}"/>
                </a:ext>
              </a:extLst>
            </p:cNvPr>
            <p:cNvSpPr txBox="1"/>
            <p:nvPr/>
          </p:nvSpPr>
          <p:spPr>
            <a:xfrm>
              <a:off x="1230490" y="3595173"/>
              <a:ext cx="2246488" cy="646331"/>
            </a:xfrm>
            <a:prstGeom prst="rect">
              <a:avLst/>
            </a:prstGeom>
            <a:noFill/>
          </p:spPr>
          <p:txBody>
            <a:bodyPr wrap="square" rtlCol="0">
              <a:spAutoFit/>
            </a:bodyPr>
            <a:lstStyle/>
            <a:p>
              <a:pPr marL="171450" indent="-171450">
                <a:buFont typeface="Arial" panose="020B0604020202020204" pitchFamily="34" charset="0"/>
                <a:buChar char="•"/>
              </a:pPr>
              <a:r>
                <a:rPr lang="es-CL" sz="1200" dirty="0"/>
                <a:t>Reflexión sobre la experiencia</a:t>
              </a:r>
            </a:p>
            <a:p>
              <a:pPr marL="171450" indent="-171450">
                <a:buFont typeface="Arial" panose="020B0604020202020204" pitchFamily="34" charset="0"/>
                <a:buChar char="•"/>
              </a:pPr>
              <a:r>
                <a:rPr lang="es-CL" sz="1200" dirty="0"/>
                <a:t>Uso de sistema de mensajería instantánea</a:t>
              </a:r>
            </a:p>
          </p:txBody>
        </p:sp>
        <p:sp>
          <p:nvSpPr>
            <p:cNvPr id="17" name="CuadroTexto 16">
              <a:extLst>
                <a:ext uri="{FF2B5EF4-FFF2-40B4-BE49-F238E27FC236}">
                  <a16:creationId xmlns:a16="http://schemas.microsoft.com/office/drawing/2014/main" id="{113BBF13-ABC4-447E-A4E0-651E787FA9E8}"/>
                </a:ext>
              </a:extLst>
            </p:cNvPr>
            <p:cNvSpPr txBox="1"/>
            <p:nvPr/>
          </p:nvSpPr>
          <p:spPr>
            <a:xfrm>
              <a:off x="3934178" y="3070656"/>
              <a:ext cx="1377246" cy="461665"/>
            </a:xfrm>
            <a:prstGeom prst="rect">
              <a:avLst/>
            </a:prstGeom>
            <a:noFill/>
          </p:spPr>
          <p:txBody>
            <a:bodyPr wrap="square" rtlCol="0">
              <a:spAutoFit/>
            </a:bodyPr>
            <a:lstStyle/>
            <a:p>
              <a:r>
                <a:rPr lang="es-CL" sz="1200" dirty="0"/>
                <a:t>Evaluación y autoevaluación</a:t>
              </a:r>
            </a:p>
          </p:txBody>
        </p:sp>
        <p:sp>
          <p:nvSpPr>
            <p:cNvPr id="18" name="CuadroTexto 17">
              <a:extLst>
                <a:ext uri="{FF2B5EF4-FFF2-40B4-BE49-F238E27FC236}">
                  <a16:creationId xmlns:a16="http://schemas.microsoft.com/office/drawing/2014/main" id="{A0ADDA32-4148-478E-8D48-5085949DF431}"/>
                </a:ext>
              </a:extLst>
            </p:cNvPr>
            <p:cNvSpPr txBox="1"/>
            <p:nvPr/>
          </p:nvSpPr>
          <p:spPr>
            <a:xfrm>
              <a:off x="5951275" y="2964974"/>
              <a:ext cx="1284903" cy="461665"/>
            </a:xfrm>
            <a:prstGeom prst="rect">
              <a:avLst/>
            </a:prstGeom>
            <a:noFill/>
          </p:spPr>
          <p:txBody>
            <a:bodyPr wrap="square" rtlCol="0">
              <a:spAutoFit/>
            </a:bodyPr>
            <a:lstStyle/>
            <a:p>
              <a:r>
                <a:rPr lang="es-CL" sz="1200" b="1" dirty="0"/>
                <a:t>Aprendizaje significativo</a:t>
              </a:r>
            </a:p>
          </p:txBody>
        </p:sp>
        <p:sp>
          <p:nvSpPr>
            <p:cNvPr id="19" name="CuadroTexto 18">
              <a:extLst>
                <a:ext uri="{FF2B5EF4-FFF2-40B4-BE49-F238E27FC236}">
                  <a16:creationId xmlns:a16="http://schemas.microsoft.com/office/drawing/2014/main" id="{E8798309-0B21-4E48-9FF6-7229D7A1E2D5}"/>
                </a:ext>
              </a:extLst>
            </p:cNvPr>
            <p:cNvSpPr txBox="1"/>
            <p:nvPr/>
          </p:nvSpPr>
          <p:spPr>
            <a:xfrm>
              <a:off x="1230490" y="4568451"/>
              <a:ext cx="1106312" cy="276999"/>
            </a:xfrm>
            <a:prstGeom prst="rect">
              <a:avLst/>
            </a:prstGeom>
            <a:noFill/>
          </p:spPr>
          <p:txBody>
            <a:bodyPr wrap="square" rtlCol="0">
              <a:spAutoFit/>
            </a:bodyPr>
            <a:lstStyle/>
            <a:p>
              <a:r>
                <a:rPr lang="es-CL" sz="1200" b="1" dirty="0"/>
                <a:t>Colaboración</a:t>
              </a:r>
            </a:p>
          </p:txBody>
        </p:sp>
        <p:sp>
          <p:nvSpPr>
            <p:cNvPr id="20" name="CuadroTexto 19">
              <a:extLst>
                <a:ext uri="{FF2B5EF4-FFF2-40B4-BE49-F238E27FC236}">
                  <a16:creationId xmlns:a16="http://schemas.microsoft.com/office/drawing/2014/main" id="{6D92C916-6BF3-4516-91AB-DE19CA363AA1}"/>
                </a:ext>
              </a:extLst>
            </p:cNvPr>
            <p:cNvSpPr txBox="1"/>
            <p:nvPr/>
          </p:nvSpPr>
          <p:spPr>
            <a:xfrm>
              <a:off x="1151468" y="5382679"/>
              <a:ext cx="1106313" cy="461665"/>
            </a:xfrm>
            <a:prstGeom prst="rect">
              <a:avLst/>
            </a:prstGeom>
            <a:noFill/>
          </p:spPr>
          <p:txBody>
            <a:bodyPr wrap="square" rtlCol="0">
              <a:spAutoFit/>
            </a:bodyPr>
            <a:lstStyle/>
            <a:p>
              <a:r>
                <a:rPr lang="es-CL" sz="1200" dirty="0"/>
                <a:t>Presentación </a:t>
              </a:r>
            </a:p>
            <a:p>
              <a:r>
                <a:rPr lang="es-CL" sz="1200" dirty="0"/>
                <a:t>del proyecto</a:t>
              </a:r>
            </a:p>
          </p:txBody>
        </p:sp>
        <p:sp>
          <p:nvSpPr>
            <p:cNvPr id="21" name="CuadroTexto 20">
              <a:extLst>
                <a:ext uri="{FF2B5EF4-FFF2-40B4-BE49-F238E27FC236}">
                  <a16:creationId xmlns:a16="http://schemas.microsoft.com/office/drawing/2014/main" id="{C0C7EE8F-85EC-4A02-9EF8-CDE2B4744F3B}"/>
                </a:ext>
              </a:extLst>
            </p:cNvPr>
            <p:cNvSpPr txBox="1"/>
            <p:nvPr/>
          </p:nvSpPr>
          <p:spPr>
            <a:xfrm>
              <a:off x="1128890" y="5846487"/>
              <a:ext cx="1941687" cy="646331"/>
            </a:xfrm>
            <a:prstGeom prst="rect">
              <a:avLst/>
            </a:prstGeom>
            <a:noFill/>
          </p:spPr>
          <p:txBody>
            <a:bodyPr wrap="square" rtlCol="0">
              <a:spAutoFit/>
            </a:bodyPr>
            <a:lstStyle/>
            <a:p>
              <a:pPr marL="171450" indent="-171450">
                <a:buFont typeface="Arial" panose="020B0604020202020204" pitchFamily="34" charset="0"/>
                <a:buChar char="•"/>
              </a:pPr>
              <a:r>
                <a:rPr lang="es-CL" sz="1200" dirty="0"/>
                <a:t>Preparar la presentación</a:t>
              </a:r>
            </a:p>
            <a:p>
              <a:pPr marL="171450" indent="-171450">
                <a:buFont typeface="Arial" panose="020B0604020202020204" pitchFamily="34" charset="0"/>
                <a:buChar char="•"/>
              </a:pPr>
              <a:r>
                <a:rPr lang="es-CL" sz="1200" dirty="0"/>
                <a:t>Defensa pública</a:t>
              </a:r>
            </a:p>
            <a:p>
              <a:pPr marL="171450" indent="-171450">
                <a:buFont typeface="Arial" panose="020B0604020202020204" pitchFamily="34" charset="0"/>
                <a:buChar char="•"/>
              </a:pPr>
              <a:r>
                <a:rPr lang="es-CL" sz="1200" dirty="0"/>
                <a:t>Revisión con expertos</a:t>
              </a:r>
            </a:p>
          </p:txBody>
        </p:sp>
        <p:sp>
          <p:nvSpPr>
            <p:cNvPr id="22" name="CuadroTexto 21">
              <a:extLst>
                <a:ext uri="{FF2B5EF4-FFF2-40B4-BE49-F238E27FC236}">
                  <a16:creationId xmlns:a16="http://schemas.microsoft.com/office/drawing/2014/main" id="{2835F49E-75F1-4E54-824D-417EB60C2424}"/>
                </a:ext>
              </a:extLst>
            </p:cNvPr>
            <p:cNvSpPr txBox="1"/>
            <p:nvPr/>
          </p:nvSpPr>
          <p:spPr>
            <a:xfrm>
              <a:off x="3070577" y="5393986"/>
              <a:ext cx="1873957" cy="276999"/>
            </a:xfrm>
            <a:prstGeom prst="rect">
              <a:avLst/>
            </a:prstGeom>
            <a:noFill/>
          </p:spPr>
          <p:txBody>
            <a:bodyPr wrap="square" rtlCol="0">
              <a:spAutoFit/>
            </a:bodyPr>
            <a:lstStyle/>
            <a:p>
              <a:r>
                <a:rPr lang="es-CL" sz="1200" dirty="0"/>
                <a:t>Taller/Producción</a:t>
              </a:r>
            </a:p>
          </p:txBody>
        </p:sp>
        <p:sp>
          <p:nvSpPr>
            <p:cNvPr id="23" name="CuadroTexto 22">
              <a:extLst>
                <a:ext uri="{FF2B5EF4-FFF2-40B4-BE49-F238E27FC236}">
                  <a16:creationId xmlns:a16="http://schemas.microsoft.com/office/drawing/2014/main" id="{5D4AEE44-FCC4-42B2-B401-0FA57A547B4B}"/>
                </a:ext>
              </a:extLst>
            </p:cNvPr>
            <p:cNvSpPr txBox="1"/>
            <p:nvPr/>
          </p:nvSpPr>
          <p:spPr>
            <a:xfrm>
              <a:off x="2981150" y="5740595"/>
              <a:ext cx="3039888" cy="830997"/>
            </a:xfrm>
            <a:prstGeom prst="rect">
              <a:avLst/>
            </a:prstGeom>
            <a:noFill/>
          </p:spPr>
          <p:txBody>
            <a:bodyPr wrap="square" rtlCol="0">
              <a:spAutoFit/>
            </a:bodyPr>
            <a:lstStyle/>
            <a:p>
              <a:pPr marL="171450" indent="-171450">
                <a:buFont typeface="Arial" panose="020B0604020202020204" pitchFamily="34" charset="0"/>
                <a:buChar char="•"/>
              </a:pPr>
              <a:r>
                <a:rPr lang="es-CL" sz="1200" dirty="0"/>
                <a:t>Aplicación de los nuevos conocimientos</a:t>
              </a:r>
            </a:p>
            <a:p>
              <a:pPr marL="171450" indent="-171450">
                <a:buFont typeface="Arial" panose="020B0604020202020204" pitchFamily="34" charset="0"/>
                <a:buChar char="•"/>
              </a:pPr>
              <a:r>
                <a:rPr lang="es-CL" sz="1200" dirty="0"/>
                <a:t>Puesta en práctica de las competencias básicas</a:t>
              </a:r>
            </a:p>
            <a:p>
              <a:pPr marL="171450" indent="-171450">
                <a:buFont typeface="Arial" panose="020B0604020202020204" pitchFamily="34" charset="0"/>
                <a:buChar char="•"/>
              </a:pPr>
              <a:r>
                <a:rPr lang="es-CL" sz="1200" dirty="0"/>
                <a:t>Desarrollo y ejecución del producto final</a:t>
              </a:r>
            </a:p>
          </p:txBody>
        </p:sp>
        <p:sp>
          <p:nvSpPr>
            <p:cNvPr id="24" name="CuadroTexto 23">
              <a:extLst>
                <a:ext uri="{FF2B5EF4-FFF2-40B4-BE49-F238E27FC236}">
                  <a16:creationId xmlns:a16="http://schemas.microsoft.com/office/drawing/2014/main" id="{C651A953-2211-47F7-9A87-6CD7CD5A2836}"/>
                </a:ext>
              </a:extLst>
            </p:cNvPr>
            <p:cNvSpPr txBox="1"/>
            <p:nvPr/>
          </p:nvSpPr>
          <p:spPr>
            <a:xfrm>
              <a:off x="5951275" y="5414421"/>
              <a:ext cx="1025259" cy="276999"/>
            </a:xfrm>
            <a:prstGeom prst="rect">
              <a:avLst/>
            </a:prstGeom>
            <a:noFill/>
          </p:spPr>
          <p:txBody>
            <a:bodyPr wrap="square" rtlCol="0">
              <a:spAutoFit/>
            </a:bodyPr>
            <a:lstStyle/>
            <a:p>
              <a:r>
                <a:rPr lang="es-CL" sz="1200" b="1" dirty="0"/>
                <a:t>Creatividad</a:t>
              </a:r>
            </a:p>
          </p:txBody>
        </p:sp>
        <p:sp>
          <p:nvSpPr>
            <p:cNvPr id="25" name="CuadroTexto 24">
              <a:extLst>
                <a:ext uri="{FF2B5EF4-FFF2-40B4-BE49-F238E27FC236}">
                  <a16:creationId xmlns:a16="http://schemas.microsoft.com/office/drawing/2014/main" id="{17E76211-B685-4E10-AEDF-428C7326BE15}"/>
                </a:ext>
              </a:extLst>
            </p:cNvPr>
            <p:cNvSpPr txBox="1"/>
            <p:nvPr/>
          </p:nvSpPr>
          <p:spPr>
            <a:xfrm>
              <a:off x="6937023" y="5414421"/>
              <a:ext cx="1930400" cy="276999"/>
            </a:xfrm>
            <a:prstGeom prst="rect">
              <a:avLst/>
            </a:prstGeom>
            <a:noFill/>
          </p:spPr>
          <p:txBody>
            <a:bodyPr wrap="square" rtlCol="0">
              <a:spAutoFit/>
            </a:bodyPr>
            <a:lstStyle/>
            <a:p>
              <a:r>
                <a:rPr lang="es-CL" sz="1200" dirty="0"/>
                <a:t>Análisis y síntesis</a:t>
              </a:r>
            </a:p>
          </p:txBody>
        </p:sp>
        <p:sp>
          <p:nvSpPr>
            <p:cNvPr id="26" name="CuadroTexto 25">
              <a:extLst>
                <a:ext uri="{FF2B5EF4-FFF2-40B4-BE49-F238E27FC236}">
                  <a16:creationId xmlns:a16="http://schemas.microsoft.com/office/drawing/2014/main" id="{2616FEBB-22DB-4E57-A215-FDE4D2C12AFB}"/>
                </a:ext>
              </a:extLst>
            </p:cNvPr>
            <p:cNvSpPr txBox="1"/>
            <p:nvPr/>
          </p:nvSpPr>
          <p:spPr>
            <a:xfrm>
              <a:off x="7006786" y="5636847"/>
              <a:ext cx="2020711" cy="1015663"/>
            </a:xfrm>
            <a:prstGeom prst="rect">
              <a:avLst/>
            </a:prstGeom>
            <a:noFill/>
          </p:spPr>
          <p:txBody>
            <a:bodyPr wrap="square" rtlCol="0">
              <a:spAutoFit/>
            </a:bodyPr>
            <a:lstStyle/>
            <a:p>
              <a:pPr marL="171450" indent="-171450">
                <a:buFont typeface="Arial" panose="020B0604020202020204" pitchFamily="34" charset="0"/>
                <a:buChar char="•"/>
              </a:pPr>
              <a:r>
                <a:rPr lang="es-CL" sz="1200" dirty="0"/>
                <a:t>Puesta en común</a:t>
              </a:r>
            </a:p>
            <a:p>
              <a:pPr marL="171450" indent="-171450">
                <a:buFont typeface="Arial" panose="020B0604020202020204" pitchFamily="34" charset="0"/>
                <a:buChar char="•"/>
              </a:pPr>
              <a:r>
                <a:rPr lang="es-CL" sz="1200" dirty="0"/>
                <a:t>Compartir información</a:t>
              </a:r>
            </a:p>
            <a:p>
              <a:pPr marL="171450" indent="-171450">
                <a:buFont typeface="Arial" panose="020B0604020202020204" pitchFamily="34" charset="0"/>
                <a:buChar char="•"/>
              </a:pPr>
              <a:r>
                <a:rPr lang="es-CL" sz="1200" dirty="0"/>
                <a:t>Contraste de ideas, debate</a:t>
              </a:r>
            </a:p>
            <a:p>
              <a:pPr marL="171450" indent="-171450">
                <a:buFont typeface="Arial" panose="020B0604020202020204" pitchFamily="34" charset="0"/>
                <a:buChar char="•"/>
              </a:pPr>
              <a:r>
                <a:rPr lang="es-CL" sz="1200" dirty="0"/>
                <a:t>Resolución de problemas</a:t>
              </a:r>
            </a:p>
            <a:p>
              <a:pPr marL="171450" indent="-171450">
                <a:buFont typeface="Arial" panose="020B0604020202020204" pitchFamily="34" charset="0"/>
                <a:buChar char="•"/>
              </a:pPr>
              <a:r>
                <a:rPr lang="es-CL" sz="1200" dirty="0"/>
                <a:t>Toma de decisiones</a:t>
              </a:r>
            </a:p>
          </p:txBody>
        </p:sp>
        <p:sp>
          <p:nvSpPr>
            <p:cNvPr id="27" name="CuadroTexto 26">
              <a:extLst>
                <a:ext uri="{FF2B5EF4-FFF2-40B4-BE49-F238E27FC236}">
                  <a16:creationId xmlns:a16="http://schemas.microsoft.com/office/drawing/2014/main" id="{1C80A853-188F-4A06-B11C-7BE6FD3251AA}"/>
                </a:ext>
              </a:extLst>
            </p:cNvPr>
            <p:cNvSpPr txBox="1"/>
            <p:nvPr/>
          </p:nvSpPr>
          <p:spPr>
            <a:xfrm>
              <a:off x="9377452" y="4163469"/>
              <a:ext cx="1505038" cy="646331"/>
            </a:xfrm>
            <a:prstGeom prst="rect">
              <a:avLst/>
            </a:prstGeom>
            <a:noFill/>
          </p:spPr>
          <p:txBody>
            <a:bodyPr wrap="square" rtlCol="0">
              <a:spAutoFit/>
            </a:bodyPr>
            <a:lstStyle/>
            <a:p>
              <a:r>
                <a:rPr lang="es-CL" sz="1200" dirty="0"/>
                <a:t>Búsqueda y recopilación de información</a:t>
              </a:r>
            </a:p>
          </p:txBody>
        </p:sp>
        <p:sp>
          <p:nvSpPr>
            <p:cNvPr id="28" name="CuadroTexto 27">
              <a:extLst>
                <a:ext uri="{FF2B5EF4-FFF2-40B4-BE49-F238E27FC236}">
                  <a16:creationId xmlns:a16="http://schemas.microsoft.com/office/drawing/2014/main" id="{81E435D3-353B-42D3-80BC-0AF8A55D77A9}"/>
                </a:ext>
              </a:extLst>
            </p:cNvPr>
            <p:cNvSpPr txBox="1"/>
            <p:nvPr/>
          </p:nvSpPr>
          <p:spPr>
            <a:xfrm>
              <a:off x="9377452" y="4859252"/>
              <a:ext cx="1810279" cy="1569660"/>
            </a:xfrm>
            <a:prstGeom prst="rect">
              <a:avLst/>
            </a:prstGeom>
            <a:noFill/>
          </p:spPr>
          <p:txBody>
            <a:bodyPr wrap="square" rtlCol="0">
              <a:spAutoFit/>
            </a:bodyPr>
            <a:lstStyle/>
            <a:p>
              <a:pPr marL="171450" indent="-171450">
                <a:buFont typeface="Arial" panose="020B0604020202020204" pitchFamily="34" charset="0"/>
                <a:buChar char="•"/>
              </a:pPr>
              <a:r>
                <a:rPr lang="es-CL" sz="1200" dirty="0"/>
                <a:t>Revisión  de los objetivos</a:t>
              </a:r>
            </a:p>
            <a:p>
              <a:pPr marL="171450" indent="-171450">
                <a:buFont typeface="Arial" panose="020B0604020202020204" pitchFamily="34" charset="0"/>
                <a:buChar char="•"/>
              </a:pPr>
              <a:r>
                <a:rPr lang="es-CL" sz="1200" dirty="0"/>
                <a:t>Recuperación de los conocimientos previos</a:t>
              </a:r>
            </a:p>
            <a:p>
              <a:pPr marL="171450" indent="-171450">
                <a:buFont typeface="Arial" panose="020B0604020202020204" pitchFamily="34" charset="0"/>
                <a:buChar char="•"/>
              </a:pPr>
              <a:r>
                <a:rPr lang="es-CL" sz="1200" dirty="0"/>
                <a:t>Introducción de nuevos conceptos</a:t>
              </a:r>
            </a:p>
            <a:p>
              <a:pPr marL="171450" indent="-171450">
                <a:buFont typeface="Arial" panose="020B0604020202020204" pitchFamily="34" charset="0"/>
                <a:buChar char="•"/>
              </a:pPr>
              <a:r>
                <a:rPr lang="es-CL" sz="1200" dirty="0"/>
                <a:t>Búsqueda de nueva información</a:t>
              </a:r>
            </a:p>
          </p:txBody>
        </p:sp>
      </p:grpSp>
      <p:sp>
        <p:nvSpPr>
          <p:cNvPr id="29" name="CuadroTexto 28">
            <a:extLst>
              <a:ext uri="{FF2B5EF4-FFF2-40B4-BE49-F238E27FC236}">
                <a16:creationId xmlns:a16="http://schemas.microsoft.com/office/drawing/2014/main" id="{5B5DB6A2-24BD-4EF0-BA6E-6827940CA686}"/>
              </a:ext>
            </a:extLst>
          </p:cNvPr>
          <p:cNvSpPr txBox="1"/>
          <p:nvPr/>
        </p:nvSpPr>
        <p:spPr>
          <a:xfrm>
            <a:off x="9411961" y="6479574"/>
            <a:ext cx="2223448" cy="369332"/>
          </a:xfrm>
          <a:prstGeom prst="rect">
            <a:avLst/>
          </a:prstGeom>
          <a:noFill/>
        </p:spPr>
        <p:txBody>
          <a:bodyPr wrap="square" rtlCol="0">
            <a:spAutoFit/>
          </a:bodyPr>
          <a:lstStyle/>
          <a:p>
            <a:r>
              <a:rPr lang="es-CL" dirty="0"/>
              <a:t>Fuente: Aula planeta</a:t>
            </a:r>
          </a:p>
        </p:txBody>
      </p:sp>
    </p:spTree>
    <p:extLst>
      <p:ext uri="{BB962C8B-B14F-4D97-AF65-F5344CB8AC3E}">
        <p14:creationId xmlns:p14="http://schemas.microsoft.com/office/powerpoint/2010/main" val="3952674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D2263B57-ADBC-45AC-A8C8-6364FCD0C444}"/>
              </a:ext>
            </a:extLst>
          </p:cNvPr>
          <p:cNvPicPr>
            <a:picLocks noChangeAspect="1"/>
          </p:cNvPicPr>
          <p:nvPr/>
        </p:nvPicPr>
        <p:blipFill>
          <a:blip r:embed="rId2"/>
          <a:stretch>
            <a:fillRect/>
          </a:stretch>
        </p:blipFill>
        <p:spPr>
          <a:xfrm>
            <a:off x="594596" y="1134675"/>
            <a:ext cx="10466781" cy="5448174"/>
          </a:xfrm>
          <a:prstGeom prst="rect">
            <a:avLst/>
          </a:prstGeom>
          <a:solidFill>
            <a:schemeClr val="accent6">
              <a:lumMod val="75000"/>
            </a:schemeClr>
          </a:solidFill>
        </p:spPr>
      </p:pic>
      <p:sp>
        <p:nvSpPr>
          <p:cNvPr id="14" name="CuadroTexto 13">
            <a:extLst>
              <a:ext uri="{FF2B5EF4-FFF2-40B4-BE49-F238E27FC236}">
                <a16:creationId xmlns:a16="http://schemas.microsoft.com/office/drawing/2014/main" id="{4455FB6A-3A5B-450F-BE28-39D9D54ABFAF}"/>
              </a:ext>
            </a:extLst>
          </p:cNvPr>
          <p:cNvSpPr txBox="1"/>
          <p:nvPr/>
        </p:nvSpPr>
        <p:spPr>
          <a:xfrm>
            <a:off x="4060650" y="1966207"/>
            <a:ext cx="3534674" cy="1077218"/>
          </a:xfrm>
          <a:prstGeom prst="rect">
            <a:avLst/>
          </a:prstGeom>
          <a:noFill/>
        </p:spPr>
        <p:txBody>
          <a:bodyPr wrap="square" rtlCol="0">
            <a:spAutoFit/>
          </a:bodyPr>
          <a:lstStyle/>
          <a:p>
            <a:pPr algn="ctr"/>
            <a:r>
              <a:rPr lang="es-CL" sz="3200" b="1" dirty="0">
                <a:solidFill>
                  <a:schemeClr val="bg1"/>
                </a:solidFill>
              </a:rPr>
              <a:t>ABP</a:t>
            </a:r>
          </a:p>
          <a:p>
            <a:pPr algn="ctr"/>
            <a:r>
              <a:rPr lang="es-CL" sz="3200" b="1" dirty="0">
                <a:solidFill>
                  <a:schemeClr val="bg1"/>
                </a:solidFill>
              </a:rPr>
              <a:t>HABILIDADES</a:t>
            </a:r>
          </a:p>
        </p:txBody>
      </p:sp>
      <p:sp>
        <p:nvSpPr>
          <p:cNvPr id="4" name="CuadroTexto 3">
            <a:extLst>
              <a:ext uri="{FF2B5EF4-FFF2-40B4-BE49-F238E27FC236}">
                <a16:creationId xmlns:a16="http://schemas.microsoft.com/office/drawing/2014/main" id="{7D969087-4475-481E-9CBA-56240C443232}"/>
              </a:ext>
            </a:extLst>
          </p:cNvPr>
          <p:cNvSpPr txBox="1"/>
          <p:nvPr/>
        </p:nvSpPr>
        <p:spPr>
          <a:xfrm>
            <a:off x="2490529" y="4571102"/>
            <a:ext cx="1570121" cy="646331"/>
          </a:xfrm>
          <a:prstGeom prst="rect">
            <a:avLst/>
          </a:prstGeom>
          <a:noFill/>
        </p:spPr>
        <p:txBody>
          <a:bodyPr wrap="square" rtlCol="0">
            <a:spAutoFit/>
          </a:bodyPr>
          <a:lstStyle/>
          <a:p>
            <a:pPr algn="ctr"/>
            <a:r>
              <a:rPr lang="es-CL" dirty="0">
                <a:solidFill>
                  <a:schemeClr val="bg1"/>
                </a:solidFill>
              </a:rPr>
              <a:t>Pensar críticamente</a:t>
            </a:r>
          </a:p>
        </p:txBody>
      </p:sp>
      <p:sp>
        <p:nvSpPr>
          <p:cNvPr id="6" name="CuadroTexto 5">
            <a:extLst>
              <a:ext uri="{FF2B5EF4-FFF2-40B4-BE49-F238E27FC236}">
                <a16:creationId xmlns:a16="http://schemas.microsoft.com/office/drawing/2014/main" id="{71888CB4-5269-4224-A86A-F607587AFA70}"/>
              </a:ext>
            </a:extLst>
          </p:cNvPr>
          <p:cNvSpPr txBox="1"/>
          <p:nvPr/>
        </p:nvSpPr>
        <p:spPr>
          <a:xfrm>
            <a:off x="6735174" y="5803553"/>
            <a:ext cx="1431757" cy="369332"/>
          </a:xfrm>
          <a:prstGeom prst="rect">
            <a:avLst/>
          </a:prstGeom>
          <a:noFill/>
        </p:spPr>
        <p:txBody>
          <a:bodyPr wrap="square" rtlCol="0">
            <a:spAutoFit/>
          </a:bodyPr>
          <a:lstStyle/>
          <a:p>
            <a:r>
              <a:rPr lang="es-CL" b="1" dirty="0">
                <a:solidFill>
                  <a:schemeClr val="bg1"/>
                </a:solidFill>
              </a:rPr>
              <a:t>Colaborar</a:t>
            </a:r>
          </a:p>
        </p:txBody>
      </p:sp>
      <p:sp>
        <p:nvSpPr>
          <p:cNvPr id="7" name="CuadroTexto 6">
            <a:extLst>
              <a:ext uri="{FF2B5EF4-FFF2-40B4-BE49-F238E27FC236}">
                <a16:creationId xmlns:a16="http://schemas.microsoft.com/office/drawing/2014/main" id="{8BDA8941-B64B-4BC8-B6ED-D4B2F541C2EF}"/>
              </a:ext>
            </a:extLst>
          </p:cNvPr>
          <p:cNvSpPr txBox="1"/>
          <p:nvPr/>
        </p:nvSpPr>
        <p:spPr>
          <a:xfrm>
            <a:off x="7816209" y="4495482"/>
            <a:ext cx="1780674" cy="646331"/>
          </a:xfrm>
          <a:prstGeom prst="rect">
            <a:avLst/>
          </a:prstGeom>
          <a:noFill/>
        </p:spPr>
        <p:txBody>
          <a:bodyPr wrap="square" rtlCol="0">
            <a:spAutoFit/>
          </a:bodyPr>
          <a:lstStyle/>
          <a:p>
            <a:r>
              <a:rPr lang="es-CL" b="1" dirty="0">
                <a:solidFill>
                  <a:schemeClr val="bg1"/>
                </a:solidFill>
              </a:rPr>
              <a:t>Comunicar y verbalizar</a:t>
            </a:r>
          </a:p>
        </p:txBody>
      </p:sp>
      <p:sp>
        <p:nvSpPr>
          <p:cNvPr id="8" name="CuadroTexto 7">
            <a:extLst>
              <a:ext uri="{FF2B5EF4-FFF2-40B4-BE49-F238E27FC236}">
                <a16:creationId xmlns:a16="http://schemas.microsoft.com/office/drawing/2014/main" id="{4B4C2503-047C-4C19-B50F-BBC74F7D5A75}"/>
              </a:ext>
            </a:extLst>
          </p:cNvPr>
          <p:cNvSpPr txBox="1"/>
          <p:nvPr/>
        </p:nvSpPr>
        <p:spPr>
          <a:xfrm>
            <a:off x="8894735" y="3429000"/>
            <a:ext cx="1620865" cy="369332"/>
          </a:xfrm>
          <a:prstGeom prst="rect">
            <a:avLst/>
          </a:prstGeom>
          <a:noFill/>
        </p:spPr>
        <p:txBody>
          <a:bodyPr wrap="square" rtlCol="0">
            <a:spAutoFit/>
          </a:bodyPr>
          <a:lstStyle/>
          <a:p>
            <a:r>
              <a:rPr lang="es-CL" b="1" dirty="0">
                <a:solidFill>
                  <a:schemeClr val="bg1"/>
                </a:solidFill>
              </a:rPr>
              <a:t>Autogestionar</a:t>
            </a:r>
          </a:p>
        </p:txBody>
      </p:sp>
      <p:sp>
        <p:nvSpPr>
          <p:cNvPr id="9" name="Rectángulo: esquinas redondeadas 8">
            <a:extLst>
              <a:ext uri="{FF2B5EF4-FFF2-40B4-BE49-F238E27FC236}">
                <a16:creationId xmlns:a16="http://schemas.microsoft.com/office/drawing/2014/main" id="{D1EA6773-C59D-48AE-9955-CB094AE6C521}"/>
              </a:ext>
            </a:extLst>
          </p:cNvPr>
          <p:cNvSpPr/>
          <p:nvPr/>
        </p:nvSpPr>
        <p:spPr>
          <a:xfrm>
            <a:off x="962871" y="3320631"/>
            <a:ext cx="1996897" cy="64633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t>Resolver </a:t>
            </a:r>
          </a:p>
          <a:p>
            <a:pPr algn="ctr"/>
            <a:r>
              <a:rPr lang="es-CL" b="1" dirty="0"/>
              <a:t>Problemas</a:t>
            </a:r>
          </a:p>
        </p:txBody>
      </p:sp>
      <p:sp>
        <p:nvSpPr>
          <p:cNvPr id="12" name="Rectángulo: esquinas redondeadas 11">
            <a:extLst>
              <a:ext uri="{FF2B5EF4-FFF2-40B4-BE49-F238E27FC236}">
                <a16:creationId xmlns:a16="http://schemas.microsoft.com/office/drawing/2014/main" id="{F3B489F3-584E-4DF6-A6E5-0BF1CAB168BB}"/>
              </a:ext>
            </a:extLst>
          </p:cNvPr>
          <p:cNvSpPr/>
          <p:nvPr/>
        </p:nvSpPr>
        <p:spPr>
          <a:xfrm>
            <a:off x="2169868" y="4532475"/>
            <a:ext cx="1996897" cy="646331"/>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t>Pensar critica y creativamente</a:t>
            </a:r>
          </a:p>
        </p:txBody>
      </p:sp>
      <p:sp>
        <p:nvSpPr>
          <p:cNvPr id="15" name="Rectángulo: esquinas redondeadas 14">
            <a:extLst>
              <a:ext uri="{FF2B5EF4-FFF2-40B4-BE49-F238E27FC236}">
                <a16:creationId xmlns:a16="http://schemas.microsoft.com/office/drawing/2014/main" id="{5D65CA3B-957E-45FE-98BB-B9FFD12841DD}"/>
              </a:ext>
            </a:extLst>
          </p:cNvPr>
          <p:cNvSpPr/>
          <p:nvPr/>
        </p:nvSpPr>
        <p:spPr>
          <a:xfrm>
            <a:off x="3275589" y="5665054"/>
            <a:ext cx="1996897" cy="646331"/>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t>Representar</a:t>
            </a:r>
          </a:p>
        </p:txBody>
      </p:sp>
    </p:spTree>
    <p:extLst>
      <p:ext uri="{BB962C8B-B14F-4D97-AF65-F5344CB8AC3E}">
        <p14:creationId xmlns:p14="http://schemas.microsoft.com/office/powerpoint/2010/main" val="299436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A010C60-AD32-4A5B-ABC4-B919DF636D70}"/>
              </a:ext>
            </a:extLst>
          </p:cNvPr>
          <p:cNvPicPr>
            <a:picLocks noChangeAspect="1"/>
          </p:cNvPicPr>
          <p:nvPr/>
        </p:nvPicPr>
        <p:blipFill>
          <a:blip r:embed="rId2"/>
          <a:stretch>
            <a:fillRect/>
          </a:stretch>
        </p:blipFill>
        <p:spPr>
          <a:xfrm>
            <a:off x="7416802" y="3763614"/>
            <a:ext cx="4775198" cy="3047999"/>
          </a:xfrm>
          <a:prstGeom prst="rect">
            <a:avLst/>
          </a:prstGeom>
        </p:spPr>
      </p:pic>
      <p:pic>
        <p:nvPicPr>
          <p:cNvPr id="3" name="Imagen 2">
            <a:extLst>
              <a:ext uri="{FF2B5EF4-FFF2-40B4-BE49-F238E27FC236}">
                <a16:creationId xmlns:a16="http://schemas.microsoft.com/office/drawing/2014/main" id="{86993105-5045-4376-B90C-833FC6E1DB81}"/>
              </a:ext>
            </a:extLst>
          </p:cNvPr>
          <p:cNvPicPr>
            <a:picLocks noChangeAspect="1"/>
          </p:cNvPicPr>
          <p:nvPr/>
        </p:nvPicPr>
        <p:blipFill>
          <a:blip r:embed="rId3"/>
          <a:stretch>
            <a:fillRect/>
          </a:stretch>
        </p:blipFill>
        <p:spPr>
          <a:xfrm>
            <a:off x="7500731" y="47707"/>
            <a:ext cx="4664765" cy="3477371"/>
          </a:xfrm>
          <a:prstGeom prst="rect">
            <a:avLst/>
          </a:prstGeom>
        </p:spPr>
      </p:pic>
      <p:sp>
        <p:nvSpPr>
          <p:cNvPr id="7" name="CuadroTexto 6">
            <a:extLst>
              <a:ext uri="{FF2B5EF4-FFF2-40B4-BE49-F238E27FC236}">
                <a16:creationId xmlns:a16="http://schemas.microsoft.com/office/drawing/2014/main" id="{13042A5C-EB08-4A30-9065-13D3EBA0EBD6}"/>
              </a:ext>
            </a:extLst>
          </p:cNvPr>
          <p:cNvSpPr txBox="1"/>
          <p:nvPr/>
        </p:nvSpPr>
        <p:spPr>
          <a:xfrm>
            <a:off x="1005479" y="1582340"/>
            <a:ext cx="5527843" cy="36933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CL" b="1" dirty="0"/>
              <a:t>Ejemplos de Proyecto:</a:t>
            </a:r>
          </a:p>
          <a:p>
            <a:pPr algn="just"/>
            <a:endParaRPr lang="es-CL" dirty="0"/>
          </a:p>
          <a:p>
            <a:pPr algn="just"/>
            <a:r>
              <a:rPr lang="es-CL" dirty="0"/>
              <a:t>Los estudiantes entrevistan a miembros de la familia durante la pandemia del COVID-19 y hacen </a:t>
            </a:r>
            <a:r>
              <a:rPr lang="es-CL" b="1" dirty="0"/>
              <a:t>podcasts</a:t>
            </a:r>
            <a:r>
              <a:rPr lang="es-CL" dirty="0"/>
              <a:t> acerca de cómo ha sido  vivir en aislamiento.</a:t>
            </a:r>
          </a:p>
          <a:p>
            <a:pPr algn="just"/>
            <a:endParaRPr lang="es-CL" dirty="0"/>
          </a:p>
          <a:p>
            <a:pPr algn="just"/>
            <a:r>
              <a:rPr lang="es-CL" dirty="0"/>
              <a:t>Los estudiantes analizan data acerca de la pandemia y crean infografías para educar a distintas audiencias.</a:t>
            </a:r>
          </a:p>
          <a:p>
            <a:pPr algn="just"/>
            <a:endParaRPr lang="es-CL" dirty="0"/>
          </a:p>
          <a:p>
            <a:pPr algn="just"/>
            <a:endParaRPr lang="es-CL" dirty="0"/>
          </a:p>
          <a:p>
            <a:pPr algn="just"/>
            <a:endParaRPr lang="es-CL" dirty="0"/>
          </a:p>
          <a:p>
            <a:pPr algn="just"/>
            <a:endParaRPr lang="es-CL" dirty="0"/>
          </a:p>
          <a:p>
            <a:pPr algn="just"/>
            <a:endParaRPr lang="es-CL" dirty="0"/>
          </a:p>
        </p:txBody>
      </p:sp>
    </p:spTree>
    <p:extLst>
      <p:ext uri="{BB962C8B-B14F-4D97-AF65-F5344CB8AC3E}">
        <p14:creationId xmlns:p14="http://schemas.microsoft.com/office/powerpoint/2010/main" val="2914799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E2D65C7-B4E2-430D-BDA3-84BA3DA5A7F0}"/>
              </a:ext>
            </a:extLst>
          </p:cNvPr>
          <p:cNvSpPr/>
          <p:nvPr/>
        </p:nvSpPr>
        <p:spPr>
          <a:xfrm>
            <a:off x="1886226" y="415307"/>
            <a:ext cx="3425688"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CL" b="1" dirty="0"/>
              <a:t>Ejemplo de  Proyecto:  </a:t>
            </a:r>
          </a:p>
          <a:p>
            <a:pPr algn="just"/>
            <a:endParaRPr lang="es-CL" dirty="0"/>
          </a:p>
          <a:p>
            <a:pPr marL="285750" indent="-285750" algn="just">
              <a:buFont typeface="Arial" panose="020B0604020202020204" pitchFamily="34" charset="0"/>
              <a:buChar char="•"/>
            </a:pPr>
            <a:r>
              <a:rPr lang="es-CL" dirty="0"/>
              <a:t>Agua, ¿el oro del futuro?. </a:t>
            </a:r>
          </a:p>
          <a:p>
            <a:pPr algn="just"/>
            <a:endParaRPr lang="es-CL" dirty="0"/>
          </a:p>
        </p:txBody>
      </p:sp>
      <p:graphicFrame>
        <p:nvGraphicFramePr>
          <p:cNvPr id="6" name="Tabla 6">
            <a:extLst>
              <a:ext uri="{FF2B5EF4-FFF2-40B4-BE49-F238E27FC236}">
                <a16:creationId xmlns:a16="http://schemas.microsoft.com/office/drawing/2014/main" id="{A845F85E-A9DF-429D-824E-2D8811D501F2}"/>
              </a:ext>
            </a:extLst>
          </p:cNvPr>
          <p:cNvGraphicFramePr>
            <a:graphicFrameLocks noGrp="1"/>
          </p:cNvGraphicFramePr>
          <p:nvPr>
            <p:extLst>
              <p:ext uri="{D42A27DB-BD31-4B8C-83A1-F6EECF244321}">
                <p14:modId xmlns:p14="http://schemas.microsoft.com/office/powerpoint/2010/main" val="3739590561"/>
              </p:ext>
            </p:extLst>
          </p:nvPr>
        </p:nvGraphicFramePr>
        <p:xfrm>
          <a:off x="1886226" y="1779253"/>
          <a:ext cx="8128000" cy="46634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571555265"/>
                    </a:ext>
                  </a:extLst>
                </a:gridCol>
                <a:gridCol w="2032000">
                  <a:extLst>
                    <a:ext uri="{9D8B030D-6E8A-4147-A177-3AD203B41FA5}">
                      <a16:colId xmlns:a16="http://schemas.microsoft.com/office/drawing/2014/main" val="903882965"/>
                    </a:ext>
                  </a:extLst>
                </a:gridCol>
                <a:gridCol w="2032000">
                  <a:extLst>
                    <a:ext uri="{9D8B030D-6E8A-4147-A177-3AD203B41FA5}">
                      <a16:colId xmlns:a16="http://schemas.microsoft.com/office/drawing/2014/main" val="3026583135"/>
                    </a:ext>
                  </a:extLst>
                </a:gridCol>
                <a:gridCol w="2032000">
                  <a:extLst>
                    <a:ext uri="{9D8B030D-6E8A-4147-A177-3AD203B41FA5}">
                      <a16:colId xmlns:a16="http://schemas.microsoft.com/office/drawing/2014/main" val="1861607529"/>
                    </a:ext>
                  </a:extLst>
                </a:gridCol>
              </a:tblGrid>
              <a:tr h="1294935">
                <a:tc>
                  <a:txBody>
                    <a:bodyPr/>
                    <a:lstStyle/>
                    <a:p>
                      <a:r>
                        <a:rPr lang="es-CL" dirty="0"/>
                        <a:t>Primera</a:t>
                      </a:r>
                      <a:r>
                        <a:rPr lang="es-CL" baseline="0" dirty="0"/>
                        <a:t> Semana</a:t>
                      </a:r>
                      <a:endParaRPr lang="es-CL" dirty="0"/>
                    </a:p>
                  </a:txBody>
                  <a:tcPr>
                    <a:solidFill>
                      <a:srgbClr val="00B0F0"/>
                    </a:solidFill>
                  </a:tcPr>
                </a:tc>
                <a:tc>
                  <a:txBody>
                    <a:bodyPr/>
                    <a:lstStyle/>
                    <a:p>
                      <a:pPr algn="just"/>
                      <a:r>
                        <a:rPr lang="es-CL" b="0" dirty="0"/>
                        <a:t>Ideas previas</a:t>
                      </a:r>
                    </a:p>
                    <a:p>
                      <a:pPr algn="just"/>
                      <a:r>
                        <a:rPr lang="es-CL" b="0" dirty="0"/>
                        <a:t>Contenidos conceptuales. Investigación</a:t>
                      </a:r>
                      <a:r>
                        <a:rPr lang="es-CL" b="0" baseline="0" dirty="0"/>
                        <a:t> bibliográfica</a:t>
                      </a:r>
                      <a:endParaRPr lang="es-CL" b="0" dirty="0"/>
                    </a:p>
                  </a:txBody>
                  <a:tcPr>
                    <a:solidFill>
                      <a:srgbClr val="00B0F0"/>
                    </a:solidFill>
                  </a:tcPr>
                </a:tc>
                <a:tc>
                  <a:txBody>
                    <a:bodyPr/>
                    <a:lstStyle/>
                    <a:p>
                      <a:r>
                        <a:rPr lang="es-CL" dirty="0"/>
                        <a:t>Agua.  Propiedades. Ciclo hidrológico</a:t>
                      </a:r>
                    </a:p>
                  </a:txBody>
                  <a:tcPr>
                    <a:solidFill>
                      <a:srgbClr val="00B0F0"/>
                    </a:solidFill>
                  </a:tcPr>
                </a:tc>
                <a:tc>
                  <a:txBody>
                    <a:bodyPr/>
                    <a:lstStyle/>
                    <a:p>
                      <a:r>
                        <a:rPr lang="es-CL" dirty="0"/>
                        <a:t>Química</a:t>
                      </a:r>
                    </a:p>
                  </a:txBody>
                  <a:tcPr>
                    <a:solidFill>
                      <a:srgbClr val="00B0F0"/>
                    </a:solidFill>
                  </a:tcPr>
                </a:tc>
                <a:extLst>
                  <a:ext uri="{0D108BD9-81ED-4DB2-BD59-A6C34878D82A}">
                    <a16:rowId xmlns:a16="http://schemas.microsoft.com/office/drawing/2014/main" val="16662709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b="1" dirty="0">
                          <a:solidFill>
                            <a:schemeClr val="bg1"/>
                          </a:solidFill>
                        </a:rPr>
                        <a:t>Segunda </a:t>
                      </a:r>
                      <a:r>
                        <a:rPr lang="es-CL" b="1" baseline="0" dirty="0">
                          <a:solidFill>
                            <a:schemeClr val="bg1"/>
                          </a:solidFill>
                        </a:rPr>
                        <a:t> Semana</a:t>
                      </a:r>
                      <a:endParaRPr lang="es-CL" b="1" dirty="0">
                        <a:solidFill>
                          <a:schemeClr val="bg1"/>
                        </a:solidFill>
                      </a:endParaRPr>
                    </a:p>
                  </a:txBody>
                  <a:tcPr>
                    <a:solidFill>
                      <a:srgbClr val="00B0F0"/>
                    </a:solidFill>
                  </a:tcPr>
                </a:tc>
                <a:tc>
                  <a:txBody>
                    <a:bodyPr/>
                    <a:lstStyle/>
                    <a:p>
                      <a:r>
                        <a:rPr lang="es-CL" dirty="0">
                          <a:solidFill>
                            <a:schemeClr val="bg1"/>
                          </a:solidFill>
                        </a:rPr>
                        <a:t>Experiencia de laboratorio</a:t>
                      </a:r>
                    </a:p>
                    <a:p>
                      <a:endParaRPr lang="es-CL" dirty="0">
                        <a:solidFill>
                          <a:schemeClr val="bg1"/>
                        </a:solidFill>
                      </a:endParaRPr>
                    </a:p>
                    <a:p>
                      <a:r>
                        <a:rPr lang="es-CL" dirty="0">
                          <a:solidFill>
                            <a:schemeClr val="bg1"/>
                          </a:solidFill>
                        </a:rPr>
                        <a:t>Elaboración de un cuento</a:t>
                      </a:r>
                    </a:p>
                    <a:p>
                      <a:r>
                        <a:rPr lang="es-CL" dirty="0">
                          <a:solidFill>
                            <a:schemeClr val="bg1"/>
                          </a:solidFill>
                        </a:rPr>
                        <a:t>Contenidos conceptuales</a:t>
                      </a:r>
                    </a:p>
                  </a:txBody>
                  <a:tcPr>
                    <a:solidFill>
                      <a:srgbClr val="00B0F0"/>
                    </a:solidFill>
                  </a:tcPr>
                </a:tc>
                <a:tc>
                  <a:txBody>
                    <a:bodyPr/>
                    <a:lstStyle/>
                    <a:p>
                      <a:r>
                        <a:rPr lang="es-CL" b="1" dirty="0">
                          <a:solidFill>
                            <a:schemeClr val="bg1"/>
                          </a:solidFill>
                        </a:rPr>
                        <a:t>Ciclo del agua</a:t>
                      </a:r>
                    </a:p>
                    <a:p>
                      <a:endParaRPr lang="es-CL" b="1" dirty="0">
                        <a:solidFill>
                          <a:schemeClr val="bg1"/>
                        </a:solidFill>
                      </a:endParaRPr>
                    </a:p>
                    <a:p>
                      <a:r>
                        <a:rPr lang="es-CL" b="1" dirty="0">
                          <a:solidFill>
                            <a:schemeClr val="bg1"/>
                          </a:solidFill>
                        </a:rPr>
                        <a:t>Agua potable. Contaminación</a:t>
                      </a:r>
                    </a:p>
                  </a:txBody>
                  <a:tcPr>
                    <a:solidFill>
                      <a:srgbClr val="00B0F0"/>
                    </a:solidFill>
                  </a:tcPr>
                </a:tc>
                <a:tc>
                  <a:txBody>
                    <a:bodyPr/>
                    <a:lstStyle/>
                    <a:p>
                      <a:r>
                        <a:rPr lang="es-CL" b="1" dirty="0">
                          <a:solidFill>
                            <a:schemeClr val="bg1"/>
                          </a:solidFill>
                        </a:rPr>
                        <a:t>Química</a:t>
                      </a:r>
                    </a:p>
                    <a:p>
                      <a:endParaRPr lang="es-CL" b="1" dirty="0">
                        <a:solidFill>
                          <a:schemeClr val="bg1"/>
                        </a:solidFill>
                      </a:endParaRPr>
                    </a:p>
                    <a:p>
                      <a:r>
                        <a:rPr lang="es-CL" b="1" dirty="0">
                          <a:solidFill>
                            <a:schemeClr val="bg1"/>
                          </a:solidFill>
                        </a:rPr>
                        <a:t>Lenguaje</a:t>
                      </a:r>
                    </a:p>
                  </a:txBody>
                  <a:tcPr>
                    <a:solidFill>
                      <a:srgbClr val="00B0F0"/>
                    </a:solidFill>
                  </a:tcPr>
                </a:tc>
                <a:extLst>
                  <a:ext uri="{0D108BD9-81ED-4DB2-BD59-A6C34878D82A}">
                    <a16:rowId xmlns:a16="http://schemas.microsoft.com/office/drawing/2014/main" val="30297758"/>
                  </a:ext>
                </a:extLst>
              </a:tr>
              <a:tr h="370840">
                <a:tc>
                  <a:txBody>
                    <a:bodyPr/>
                    <a:lstStyle/>
                    <a:p>
                      <a:r>
                        <a:rPr lang="es-CL" b="1" dirty="0">
                          <a:solidFill>
                            <a:schemeClr val="bg1"/>
                          </a:solidFill>
                        </a:rPr>
                        <a:t>Tercera Semana</a:t>
                      </a:r>
                    </a:p>
                  </a:txBody>
                  <a:tcPr>
                    <a:solidFill>
                      <a:srgbClr val="00B0F0"/>
                    </a:solidFill>
                  </a:tcPr>
                </a:tc>
                <a:tc>
                  <a:txBody>
                    <a:bodyPr/>
                    <a:lstStyle/>
                    <a:p>
                      <a:r>
                        <a:rPr lang="es-CL" dirty="0">
                          <a:solidFill>
                            <a:schemeClr val="bg1"/>
                          </a:solidFill>
                        </a:rPr>
                        <a:t>Campaña escolar</a:t>
                      </a:r>
                    </a:p>
                    <a:p>
                      <a:endParaRPr lang="es-CL" dirty="0">
                        <a:solidFill>
                          <a:schemeClr val="bg1"/>
                        </a:solidFill>
                      </a:endParaRPr>
                    </a:p>
                    <a:p>
                      <a:endParaRPr lang="es-CL" dirty="0">
                        <a:solidFill>
                          <a:schemeClr val="bg1"/>
                        </a:solidFill>
                      </a:endParaRPr>
                    </a:p>
                    <a:p>
                      <a:r>
                        <a:rPr lang="es-CL" dirty="0">
                          <a:solidFill>
                            <a:schemeClr val="bg1"/>
                          </a:solidFill>
                        </a:rPr>
                        <a:t>Gota solidaria</a:t>
                      </a:r>
                    </a:p>
                  </a:txBody>
                  <a:tcPr>
                    <a:solidFill>
                      <a:srgbClr val="00B0F0"/>
                    </a:solidFill>
                  </a:tcPr>
                </a:tc>
                <a:tc>
                  <a:txBody>
                    <a:bodyPr/>
                    <a:lstStyle/>
                    <a:p>
                      <a:r>
                        <a:rPr lang="es-CL" b="1" dirty="0">
                          <a:solidFill>
                            <a:schemeClr val="bg1"/>
                          </a:solidFill>
                        </a:rPr>
                        <a:t>Uso del agua. Contaminación</a:t>
                      </a:r>
                    </a:p>
                    <a:p>
                      <a:endParaRPr lang="es-CL" b="1" dirty="0">
                        <a:solidFill>
                          <a:schemeClr val="bg1"/>
                        </a:solidFill>
                      </a:endParaRPr>
                    </a:p>
                    <a:p>
                      <a:r>
                        <a:rPr lang="es-CL" b="1" dirty="0">
                          <a:solidFill>
                            <a:schemeClr val="bg1"/>
                          </a:solidFill>
                        </a:rPr>
                        <a:t>Agua y vida</a:t>
                      </a:r>
                    </a:p>
                  </a:txBody>
                  <a:tcPr>
                    <a:solidFill>
                      <a:srgbClr val="00B0F0"/>
                    </a:solidFill>
                  </a:tcPr>
                </a:tc>
                <a:tc>
                  <a:txBody>
                    <a:bodyPr/>
                    <a:lstStyle/>
                    <a:p>
                      <a:r>
                        <a:rPr lang="es-CL" b="1" dirty="0">
                          <a:solidFill>
                            <a:schemeClr val="bg1"/>
                          </a:solidFill>
                        </a:rPr>
                        <a:t>Química</a:t>
                      </a:r>
                    </a:p>
                    <a:p>
                      <a:endParaRPr lang="es-CL" b="1" dirty="0">
                        <a:solidFill>
                          <a:schemeClr val="bg1"/>
                        </a:solidFill>
                      </a:endParaRPr>
                    </a:p>
                    <a:p>
                      <a:endParaRPr lang="es-CL" b="1" dirty="0">
                        <a:solidFill>
                          <a:schemeClr val="bg1"/>
                        </a:solidFill>
                      </a:endParaRPr>
                    </a:p>
                    <a:p>
                      <a:r>
                        <a:rPr lang="es-CL" b="1" dirty="0">
                          <a:solidFill>
                            <a:schemeClr val="bg1"/>
                          </a:solidFill>
                        </a:rPr>
                        <a:t>Plástica</a:t>
                      </a:r>
                    </a:p>
                  </a:txBody>
                  <a:tcPr>
                    <a:solidFill>
                      <a:srgbClr val="00B0F0"/>
                    </a:solidFill>
                  </a:tcPr>
                </a:tc>
                <a:extLst>
                  <a:ext uri="{0D108BD9-81ED-4DB2-BD59-A6C34878D82A}">
                    <a16:rowId xmlns:a16="http://schemas.microsoft.com/office/drawing/2014/main" val="638458479"/>
                  </a:ext>
                </a:extLst>
              </a:tr>
            </a:tbl>
          </a:graphicData>
        </a:graphic>
      </p:graphicFrame>
      <p:pic>
        <p:nvPicPr>
          <p:cNvPr id="8" name="Imagen 7">
            <a:extLst>
              <a:ext uri="{FF2B5EF4-FFF2-40B4-BE49-F238E27FC236}">
                <a16:creationId xmlns:a16="http://schemas.microsoft.com/office/drawing/2014/main" id="{1956A139-79D1-42CD-B755-111B7B9DDE38}"/>
              </a:ext>
            </a:extLst>
          </p:cNvPr>
          <p:cNvPicPr>
            <a:picLocks noChangeAspect="1"/>
          </p:cNvPicPr>
          <p:nvPr/>
        </p:nvPicPr>
        <p:blipFill>
          <a:blip r:embed="rId2"/>
          <a:stretch>
            <a:fillRect/>
          </a:stretch>
        </p:blipFill>
        <p:spPr>
          <a:xfrm>
            <a:off x="7029657" y="26504"/>
            <a:ext cx="2949230" cy="1703526"/>
          </a:xfrm>
          <a:prstGeom prst="rect">
            <a:avLst/>
          </a:prstGeom>
        </p:spPr>
      </p:pic>
    </p:spTree>
    <p:extLst>
      <p:ext uri="{BB962C8B-B14F-4D97-AF65-F5344CB8AC3E}">
        <p14:creationId xmlns:p14="http://schemas.microsoft.com/office/powerpoint/2010/main" val="3303985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D1412EA-9015-4488-A110-CDC99976C94B}"/>
              </a:ext>
            </a:extLst>
          </p:cNvPr>
          <p:cNvSpPr txBox="1"/>
          <p:nvPr/>
        </p:nvSpPr>
        <p:spPr>
          <a:xfrm>
            <a:off x="2216425" y="2781177"/>
            <a:ext cx="7459579" cy="2585323"/>
          </a:xfrm>
          <a:prstGeom prst="rect">
            <a:avLst/>
          </a:prstGeom>
          <a:noFill/>
        </p:spPr>
        <p:txBody>
          <a:bodyPr wrap="square" rtlCol="0">
            <a:spAutoFit/>
          </a:bodyPr>
          <a:lstStyle/>
          <a:p>
            <a:pPr algn="ctr"/>
            <a:r>
              <a:rPr lang="es-CL" sz="5400" dirty="0"/>
              <a:t>APRENDIZAJE BASADO EN PROBLEMAS</a:t>
            </a:r>
          </a:p>
          <a:p>
            <a:pPr algn="ctr"/>
            <a:r>
              <a:rPr lang="es-CL" sz="5400" dirty="0"/>
              <a:t>ABP</a:t>
            </a:r>
          </a:p>
        </p:txBody>
      </p:sp>
      <p:pic>
        <p:nvPicPr>
          <p:cNvPr id="5" name="Imagen 4">
            <a:extLst>
              <a:ext uri="{FF2B5EF4-FFF2-40B4-BE49-F238E27FC236}">
                <a16:creationId xmlns:a16="http://schemas.microsoft.com/office/drawing/2014/main" id="{E5F17FB3-5837-4025-8404-2CEED370C21C}"/>
              </a:ext>
            </a:extLst>
          </p:cNvPr>
          <p:cNvPicPr>
            <a:picLocks noChangeAspect="1"/>
          </p:cNvPicPr>
          <p:nvPr/>
        </p:nvPicPr>
        <p:blipFill>
          <a:blip r:embed="rId2"/>
          <a:stretch>
            <a:fillRect/>
          </a:stretch>
        </p:blipFill>
        <p:spPr>
          <a:xfrm>
            <a:off x="2979176" y="593326"/>
            <a:ext cx="5934075" cy="2028825"/>
          </a:xfrm>
          <a:prstGeom prst="rect">
            <a:avLst/>
          </a:prstGeom>
          <a:effectLst>
            <a:glow rad="635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923569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29F40A2-47B4-457F-B318-A9215F2D0C13}"/>
              </a:ext>
            </a:extLst>
          </p:cNvPr>
          <p:cNvPicPr>
            <a:picLocks noChangeAspect="1"/>
          </p:cNvPicPr>
          <p:nvPr/>
        </p:nvPicPr>
        <p:blipFill>
          <a:blip r:embed="rId2"/>
          <a:stretch>
            <a:fillRect/>
          </a:stretch>
        </p:blipFill>
        <p:spPr>
          <a:xfrm>
            <a:off x="2345635" y="289806"/>
            <a:ext cx="6546573" cy="6628404"/>
          </a:xfrm>
          <a:prstGeom prst="rect">
            <a:avLst/>
          </a:prstGeom>
        </p:spPr>
      </p:pic>
      <p:sp>
        <p:nvSpPr>
          <p:cNvPr id="3" name="CuadroTexto 2">
            <a:extLst>
              <a:ext uri="{FF2B5EF4-FFF2-40B4-BE49-F238E27FC236}">
                <a16:creationId xmlns:a16="http://schemas.microsoft.com/office/drawing/2014/main" id="{64F22DE6-A4B9-4DF3-BED1-CD496F41325D}"/>
              </a:ext>
            </a:extLst>
          </p:cNvPr>
          <p:cNvSpPr txBox="1"/>
          <p:nvPr/>
        </p:nvSpPr>
        <p:spPr>
          <a:xfrm>
            <a:off x="4008781" y="1298097"/>
            <a:ext cx="3220279" cy="1107996"/>
          </a:xfrm>
          <a:prstGeom prst="rect">
            <a:avLst/>
          </a:prstGeom>
          <a:noFill/>
        </p:spPr>
        <p:txBody>
          <a:bodyPr wrap="square" rtlCol="0">
            <a:spAutoFit/>
          </a:bodyPr>
          <a:lstStyle/>
          <a:p>
            <a:pPr algn="ctr"/>
            <a:r>
              <a:rPr lang="es-CL" sz="6600" b="1" dirty="0">
                <a:solidFill>
                  <a:schemeClr val="bg1"/>
                </a:solidFill>
              </a:rPr>
              <a:t>ABP</a:t>
            </a:r>
          </a:p>
        </p:txBody>
      </p:sp>
      <p:sp>
        <p:nvSpPr>
          <p:cNvPr id="4" name="CuadroTexto 3">
            <a:extLst>
              <a:ext uri="{FF2B5EF4-FFF2-40B4-BE49-F238E27FC236}">
                <a16:creationId xmlns:a16="http://schemas.microsoft.com/office/drawing/2014/main" id="{9482D8B4-0C0E-4A9E-9A89-8F48DD3A3BC2}"/>
              </a:ext>
            </a:extLst>
          </p:cNvPr>
          <p:cNvSpPr txBox="1"/>
          <p:nvPr/>
        </p:nvSpPr>
        <p:spPr>
          <a:xfrm>
            <a:off x="3416034" y="2739887"/>
            <a:ext cx="4548523" cy="3693319"/>
          </a:xfrm>
          <a:prstGeom prst="rect">
            <a:avLst/>
          </a:prstGeom>
          <a:noFill/>
        </p:spPr>
        <p:txBody>
          <a:bodyPr wrap="square" rtlCol="0">
            <a:spAutoFit/>
          </a:bodyPr>
          <a:lstStyle/>
          <a:p>
            <a:pPr algn="just"/>
            <a:r>
              <a:rPr lang="es-CL" dirty="0"/>
              <a:t>Es un método educativo que se centra en el </a:t>
            </a:r>
            <a:r>
              <a:rPr lang="es-CL" b="1" dirty="0"/>
              <a:t>aprendizaje, investigación y reflexión, </a:t>
            </a:r>
            <a:r>
              <a:rPr lang="es-CL" dirty="0"/>
              <a:t>sitúa al alumno en el centro del aprendizaje para que sea capaz de resolver de forma autónoma ciertos problemas o retos.</a:t>
            </a:r>
          </a:p>
          <a:p>
            <a:pPr algn="just"/>
            <a:endParaRPr lang="es-CL" dirty="0"/>
          </a:p>
          <a:p>
            <a:pPr marL="285750" indent="-285750" algn="just">
              <a:buFont typeface="Arial" panose="020B0604020202020204" pitchFamily="34" charset="0"/>
              <a:buChar char="•"/>
            </a:pPr>
            <a:r>
              <a:rPr lang="es-CL" dirty="0"/>
              <a:t>Compromete a los estudiantes.</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r>
              <a:rPr lang="es-CL" dirty="0"/>
              <a:t>Organiza el aprendizaje alrededor de problemas holísticos.</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r>
              <a:rPr lang="es-CL" dirty="0"/>
              <a:t>Crea un ambiente en el que los docentes alientan a los estudiantes a pensar.</a:t>
            </a:r>
          </a:p>
        </p:txBody>
      </p:sp>
    </p:spTree>
    <p:extLst>
      <p:ext uri="{BB962C8B-B14F-4D97-AF65-F5344CB8AC3E}">
        <p14:creationId xmlns:p14="http://schemas.microsoft.com/office/powerpoint/2010/main" val="3843118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95A6141-E952-487A-A8A3-5C6994A3C827}"/>
              </a:ext>
            </a:extLst>
          </p:cNvPr>
          <p:cNvPicPr>
            <a:picLocks noChangeAspect="1"/>
          </p:cNvPicPr>
          <p:nvPr/>
        </p:nvPicPr>
        <p:blipFill>
          <a:blip r:embed="rId2"/>
          <a:stretch>
            <a:fillRect/>
          </a:stretch>
        </p:blipFill>
        <p:spPr>
          <a:xfrm>
            <a:off x="1329148" y="191388"/>
            <a:ext cx="10560413" cy="6394174"/>
          </a:xfrm>
          <a:prstGeom prst="rect">
            <a:avLst/>
          </a:prstGeom>
        </p:spPr>
      </p:pic>
      <p:sp>
        <p:nvSpPr>
          <p:cNvPr id="3" name="CuadroTexto 2">
            <a:extLst>
              <a:ext uri="{FF2B5EF4-FFF2-40B4-BE49-F238E27FC236}">
                <a16:creationId xmlns:a16="http://schemas.microsoft.com/office/drawing/2014/main" id="{F12FC38D-B6F1-41CC-8DB7-47211A24A2F8}"/>
              </a:ext>
            </a:extLst>
          </p:cNvPr>
          <p:cNvSpPr txBox="1"/>
          <p:nvPr/>
        </p:nvSpPr>
        <p:spPr>
          <a:xfrm>
            <a:off x="1470783" y="985776"/>
            <a:ext cx="1948069" cy="369332"/>
          </a:xfrm>
          <a:prstGeom prst="rect">
            <a:avLst/>
          </a:prstGeom>
          <a:noFill/>
        </p:spPr>
        <p:txBody>
          <a:bodyPr wrap="square" rtlCol="0">
            <a:spAutoFit/>
          </a:bodyPr>
          <a:lstStyle/>
          <a:p>
            <a:r>
              <a:rPr lang="es-CL" b="1" dirty="0">
                <a:solidFill>
                  <a:schemeClr val="bg1"/>
                </a:solidFill>
              </a:rPr>
              <a:t>1. PLANIFICACIÓN</a:t>
            </a:r>
          </a:p>
        </p:txBody>
      </p:sp>
      <p:sp>
        <p:nvSpPr>
          <p:cNvPr id="4" name="CuadroTexto 3">
            <a:extLst>
              <a:ext uri="{FF2B5EF4-FFF2-40B4-BE49-F238E27FC236}">
                <a16:creationId xmlns:a16="http://schemas.microsoft.com/office/drawing/2014/main" id="{5E31DC5C-4F37-45C4-9A9D-14660239752A}"/>
              </a:ext>
            </a:extLst>
          </p:cNvPr>
          <p:cNvSpPr txBox="1"/>
          <p:nvPr/>
        </p:nvSpPr>
        <p:spPr>
          <a:xfrm>
            <a:off x="3547026" y="985776"/>
            <a:ext cx="1948069" cy="646331"/>
          </a:xfrm>
          <a:prstGeom prst="rect">
            <a:avLst/>
          </a:prstGeom>
          <a:noFill/>
        </p:spPr>
        <p:txBody>
          <a:bodyPr wrap="square" rtlCol="0">
            <a:spAutoFit/>
          </a:bodyPr>
          <a:lstStyle/>
          <a:p>
            <a:r>
              <a:rPr lang="es-CL" b="1" dirty="0">
                <a:solidFill>
                  <a:schemeClr val="bg1"/>
                </a:solidFill>
              </a:rPr>
              <a:t>2. ORGANIZACIÓN DEL GRUPO</a:t>
            </a:r>
          </a:p>
        </p:txBody>
      </p:sp>
      <p:sp>
        <p:nvSpPr>
          <p:cNvPr id="5" name="CuadroTexto 4">
            <a:extLst>
              <a:ext uri="{FF2B5EF4-FFF2-40B4-BE49-F238E27FC236}">
                <a16:creationId xmlns:a16="http://schemas.microsoft.com/office/drawing/2014/main" id="{4AFC9F9F-6E73-4DB1-BC1E-3B66FCA37694}"/>
              </a:ext>
            </a:extLst>
          </p:cNvPr>
          <p:cNvSpPr txBox="1"/>
          <p:nvPr/>
        </p:nvSpPr>
        <p:spPr>
          <a:xfrm>
            <a:off x="6400800" y="847276"/>
            <a:ext cx="2902226" cy="923330"/>
          </a:xfrm>
          <a:prstGeom prst="rect">
            <a:avLst/>
          </a:prstGeom>
          <a:noFill/>
        </p:spPr>
        <p:txBody>
          <a:bodyPr wrap="square" rtlCol="0">
            <a:spAutoFit/>
          </a:bodyPr>
          <a:lstStyle/>
          <a:p>
            <a:r>
              <a:rPr lang="es-CL" b="1" dirty="0">
                <a:solidFill>
                  <a:schemeClr val="bg1"/>
                </a:solidFill>
              </a:rPr>
              <a:t>3. PRESENTACIÓN DEL PROBLEMA Y ACLARACIÓN DE TERMINOS</a:t>
            </a:r>
          </a:p>
        </p:txBody>
      </p:sp>
      <p:sp>
        <p:nvSpPr>
          <p:cNvPr id="6" name="CuadroTexto 5">
            <a:extLst>
              <a:ext uri="{FF2B5EF4-FFF2-40B4-BE49-F238E27FC236}">
                <a16:creationId xmlns:a16="http://schemas.microsoft.com/office/drawing/2014/main" id="{E78F23F6-9311-4D2A-A888-12843EE56AC2}"/>
              </a:ext>
            </a:extLst>
          </p:cNvPr>
          <p:cNvSpPr txBox="1"/>
          <p:nvPr/>
        </p:nvSpPr>
        <p:spPr>
          <a:xfrm>
            <a:off x="9875356" y="847276"/>
            <a:ext cx="1948069" cy="646331"/>
          </a:xfrm>
          <a:prstGeom prst="rect">
            <a:avLst/>
          </a:prstGeom>
          <a:noFill/>
        </p:spPr>
        <p:txBody>
          <a:bodyPr wrap="square" rtlCol="0">
            <a:spAutoFit/>
          </a:bodyPr>
          <a:lstStyle/>
          <a:p>
            <a:r>
              <a:rPr lang="es-CL" b="1" dirty="0">
                <a:solidFill>
                  <a:schemeClr val="bg1"/>
                </a:solidFill>
              </a:rPr>
              <a:t>4.  DEFINICIÓN DEL PROBLEMA</a:t>
            </a:r>
          </a:p>
        </p:txBody>
      </p:sp>
      <p:sp>
        <p:nvSpPr>
          <p:cNvPr id="7" name="CuadroTexto 6">
            <a:extLst>
              <a:ext uri="{FF2B5EF4-FFF2-40B4-BE49-F238E27FC236}">
                <a16:creationId xmlns:a16="http://schemas.microsoft.com/office/drawing/2014/main" id="{B1255003-36CF-45B9-879D-0D060C2DE6C2}"/>
              </a:ext>
            </a:extLst>
          </p:cNvPr>
          <p:cNvSpPr txBox="1"/>
          <p:nvPr/>
        </p:nvSpPr>
        <p:spPr>
          <a:xfrm>
            <a:off x="1656105" y="3136255"/>
            <a:ext cx="1948069" cy="646331"/>
          </a:xfrm>
          <a:prstGeom prst="rect">
            <a:avLst/>
          </a:prstGeom>
          <a:noFill/>
        </p:spPr>
        <p:txBody>
          <a:bodyPr wrap="square" rtlCol="0">
            <a:spAutoFit/>
          </a:bodyPr>
          <a:lstStyle/>
          <a:p>
            <a:r>
              <a:rPr lang="es-CL" b="1" dirty="0">
                <a:solidFill>
                  <a:schemeClr val="bg1"/>
                </a:solidFill>
              </a:rPr>
              <a:t>5. LLUVIA DE IDEAS</a:t>
            </a:r>
          </a:p>
        </p:txBody>
      </p:sp>
      <p:sp>
        <p:nvSpPr>
          <p:cNvPr id="8" name="CuadroTexto 7">
            <a:extLst>
              <a:ext uri="{FF2B5EF4-FFF2-40B4-BE49-F238E27FC236}">
                <a16:creationId xmlns:a16="http://schemas.microsoft.com/office/drawing/2014/main" id="{56887228-D75E-4F6A-8B24-4ECD0991206C}"/>
              </a:ext>
            </a:extLst>
          </p:cNvPr>
          <p:cNvSpPr txBox="1"/>
          <p:nvPr/>
        </p:nvSpPr>
        <p:spPr>
          <a:xfrm>
            <a:off x="4379470" y="3136255"/>
            <a:ext cx="2229885" cy="923330"/>
          </a:xfrm>
          <a:prstGeom prst="rect">
            <a:avLst/>
          </a:prstGeom>
          <a:noFill/>
        </p:spPr>
        <p:txBody>
          <a:bodyPr wrap="square" rtlCol="0">
            <a:spAutoFit/>
          </a:bodyPr>
          <a:lstStyle/>
          <a:p>
            <a:r>
              <a:rPr lang="es-CL" b="1" dirty="0">
                <a:solidFill>
                  <a:schemeClr val="bg1"/>
                </a:solidFill>
              </a:rPr>
              <a:t>6. PLANTEAMIENTO DE RESPUESTAS E HIPÓTESIS</a:t>
            </a:r>
          </a:p>
        </p:txBody>
      </p:sp>
      <p:sp>
        <p:nvSpPr>
          <p:cNvPr id="9" name="CuadroTexto 8">
            <a:extLst>
              <a:ext uri="{FF2B5EF4-FFF2-40B4-BE49-F238E27FC236}">
                <a16:creationId xmlns:a16="http://schemas.microsoft.com/office/drawing/2014/main" id="{F34B8D27-C575-4BF5-A902-9B7B56612262}"/>
              </a:ext>
            </a:extLst>
          </p:cNvPr>
          <p:cNvSpPr txBox="1"/>
          <p:nvPr/>
        </p:nvSpPr>
        <p:spPr>
          <a:xfrm>
            <a:off x="8319263" y="3059143"/>
            <a:ext cx="3316147" cy="646331"/>
          </a:xfrm>
          <a:prstGeom prst="rect">
            <a:avLst/>
          </a:prstGeom>
          <a:noFill/>
        </p:spPr>
        <p:txBody>
          <a:bodyPr wrap="square" rtlCol="0">
            <a:spAutoFit/>
          </a:bodyPr>
          <a:lstStyle/>
          <a:p>
            <a:r>
              <a:rPr lang="es-CL" b="1" dirty="0">
                <a:solidFill>
                  <a:schemeClr val="bg1"/>
                </a:solidFill>
              </a:rPr>
              <a:t>7. DEFINEN ESTRATEGIAS Y ORGANIZAN LA INVESTIGACIÓN</a:t>
            </a:r>
          </a:p>
        </p:txBody>
      </p:sp>
      <p:sp>
        <p:nvSpPr>
          <p:cNvPr id="10" name="CuadroTexto 9">
            <a:extLst>
              <a:ext uri="{FF2B5EF4-FFF2-40B4-BE49-F238E27FC236}">
                <a16:creationId xmlns:a16="http://schemas.microsoft.com/office/drawing/2014/main" id="{AAD62ABB-0B36-4D55-82B9-3881FECC695F}"/>
              </a:ext>
            </a:extLst>
          </p:cNvPr>
          <p:cNvSpPr txBox="1"/>
          <p:nvPr/>
        </p:nvSpPr>
        <p:spPr>
          <a:xfrm>
            <a:off x="3547026" y="5554176"/>
            <a:ext cx="2229885" cy="369332"/>
          </a:xfrm>
          <a:prstGeom prst="rect">
            <a:avLst/>
          </a:prstGeom>
          <a:noFill/>
        </p:spPr>
        <p:txBody>
          <a:bodyPr wrap="square" rtlCol="0">
            <a:spAutoFit/>
          </a:bodyPr>
          <a:lstStyle/>
          <a:p>
            <a:r>
              <a:rPr lang="es-CL" b="1" dirty="0">
                <a:solidFill>
                  <a:schemeClr val="bg1"/>
                </a:solidFill>
              </a:rPr>
              <a:t>8. INVESTIGACIÓN</a:t>
            </a:r>
          </a:p>
        </p:txBody>
      </p:sp>
      <p:sp>
        <p:nvSpPr>
          <p:cNvPr id="11" name="CuadroTexto 10">
            <a:extLst>
              <a:ext uri="{FF2B5EF4-FFF2-40B4-BE49-F238E27FC236}">
                <a16:creationId xmlns:a16="http://schemas.microsoft.com/office/drawing/2014/main" id="{BC64CEC7-8EEA-41BB-852A-6D3DED099C43}"/>
              </a:ext>
            </a:extLst>
          </p:cNvPr>
          <p:cNvSpPr txBox="1"/>
          <p:nvPr/>
        </p:nvSpPr>
        <p:spPr>
          <a:xfrm>
            <a:off x="6089378" y="5425234"/>
            <a:ext cx="2229885" cy="646331"/>
          </a:xfrm>
          <a:prstGeom prst="rect">
            <a:avLst/>
          </a:prstGeom>
          <a:noFill/>
        </p:spPr>
        <p:txBody>
          <a:bodyPr wrap="square" rtlCol="0">
            <a:spAutoFit/>
          </a:bodyPr>
          <a:lstStyle/>
          <a:p>
            <a:r>
              <a:rPr lang="es-CL" b="1" dirty="0">
                <a:solidFill>
                  <a:schemeClr val="bg1"/>
                </a:solidFill>
              </a:rPr>
              <a:t>9. SÍNTESIS Y PRESENTACIÓN</a:t>
            </a:r>
          </a:p>
        </p:txBody>
      </p:sp>
      <p:sp>
        <p:nvSpPr>
          <p:cNvPr id="12" name="CuadroTexto 11">
            <a:extLst>
              <a:ext uri="{FF2B5EF4-FFF2-40B4-BE49-F238E27FC236}">
                <a16:creationId xmlns:a16="http://schemas.microsoft.com/office/drawing/2014/main" id="{4640F27D-C744-4BDA-A89A-D52E2360F30E}"/>
              </a:ext>
            </a:extLst>
          </p:cNvPr>
          <p:cNvSpPr txBox="1"/>
          <p:nvPr/>
        </p:nvSpPr>
        <p:spPr>
          <a:xfrm>
            <a:off x="7901607" y="5425234"/>
            <a:ext cx="2229885" cy="923330"/>
          </a:xfrm>
          <a:prstGeom prst="rect">
            <a:avLst/>
          </a:prstGeom>
          <a:noFill/>
        </p:spPr>
        <p:txBody>
          <a:bodyPr wrap="square" rtlCol="0">
            <a:spAutoFit/>
          </a:bodyPr>
          <a:lstStyle/>
          <a:p>
            <a:r>
              <a:rPr lang="es-CL" b="1" dirty="0">
                <a:solidFill>
                  <a:schemeClr val="bg1"/>
                </a:solidFill>
              </a:rPr>
              <a:t>10. EVALUACIÓN, AUTO Y COEVALUACIÓN</a:t>
            </a:r>
          </a:p>
        </p:txBody>
      </p:sp>
      <p:sp>
        <p:nvSpPr>
          <p:cNvPr id="13" name="CuadroTexto 12">
            <a:extLst>
              <a:ext uri="{FF2B5EF4-FFF2-40B4-BE49-F238E27FC236}">
                <a16:creationId xmlns:a16="http://schemas.microsoft.com/office/drawing/2014/main" id="{C87FFBFF-2BE9-450D-90D2-1D09BBA79A72}"/>
              </a:ext>
            </a:extLst>
          </p:cNvPr>
          <p:cNvSpPr txBox="1"/>
          <p:nvPr/>
        </p:nvSpPr>
        <p:spPr>
          <a:xfrm>
            <a:off x="405313" y="1786619"/>
            <a:ext cx="738664" cy="3568726"/>
          </a:xfrm>
          <a:prstGeom prst="rect">
            <a:avLst/>
          </a:prstGeom>
        </p:spPr>
        <p:style>
          <a:lnRef idx="2">
            <a:schemeClr val="accent1"/>
          </a:lnRef>
          <a:fillRef idx="1">
            <a:schemeClr val="lt1"/>
          </a:fillRef>
          <a:effectRef idx="0">
            <a:schemeClr val="accent1"/>
          </a:effectRef>
          <a:fontRef idx="minor">
            <a:schemeClr val="dk1"/>
          </a:fontRef>
        </p:style>
        <p:txBody>
          <a:bodyPr vert="vert270" wrap="square" rtlCol="0">
            <a:spAutoFit/>
          </a:bodyPr>
          <a:lstStyle/>
          <a:p>
            <a:pPr algn="ctr"/>
            <a:r>
              <a:rPr lang="es-CL" dirty="0"/>
              <a:t>PASOS PARA EL APRENDIZAJE BASADO EN PROBLEMAS</a:t>
            </a:r>
          </a:p>
        </p:txBody>
      </p:sp>
      <p:sp>
        <p:nvSpPr>
          <p:cNvPr id="14" name="CuadroTexto 13">
            <a:extLst>
              <a:ext uri="{FF2B5EF4-FFF2-40B4-BE49-F238E27FC236}">
                <a16:creationId xmlns:a16="http://schemas.microsoft.com/office/drawing/2014/main" id="{7988BDE9-D92D-43DF-B4B8-3CBE82914EAA}"/>
              </a:ext>
            </a:extLst>
          </p:cNvPr>
          <p:cNvSpPr txBox="1"/>
          <p:nvPr/>
        </p:nvSpPr>
        <p:spPr>
          <a:xfrm>
            <a:off x="9905583" y="6519395"/>
            <a:ext cx="2169149" cy="369332"/>
          </a:xfrm>
          <a:prstGeom prst="rect">
            <a:avLst/>
          </a:prstGeom>
          <a:noFill/>
        </p:spPr>
        <p:txBody>
          <a:bodyPr wrap="square" rtlCol="0">
            <a:spAutoFit/>
          </a:bodyPr>
          <a:lstStyle/>
          <a:p>
            <a:r>
              <a:rPr lang="es-CL" dirty="0"/>
              <a:t>Fuente: Aula planeta</a:t>
            </a:r>
          </a:p>
        </p:txBody>
      </p:sp>
    </p:spTree>
    <p:extLst>
      <p:ext uri="{BB962C8B-B14F-4D97-AF65-F5344CB8AC3E}">
        <p14:creationId xmlns:p14="http://schemas.microsoft.com/office/powerpoint/2010/main" val="3812489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o 16">
            <a:extLst>
              <a:ext uri="{FF2B5EF4-FFF2-40B4-BE49-F238E27FC236}">
                <a16:creationId xmlns:a16="http://schemas.microsoft.com/office/drawing/2014/main" id="{0DF19814-9EA5-479E-B5F3-C97E63A4204A}"/>
              </a:ext>
            </a:extLst>
          </p:cNvPr>
          <p:cNvGrpSpPr/>
          <p:nvPr/>
        </p:nvGrpSpPr>
        <p:grpSpPr>
          <a:xfrm>
            <a:off x="2422379" y="147429"/>
            <a:ext cx="8600449" cy="6563141"/>
            <a:chOff x="2422379" y="147429"/>
            <a:chExt cx="8600449" cy="6563141"/>
          </a:xfrm>
        </p:grpSpPr>
        <p:pic>
          <p:nvPicPr>
            <p:cNvPr id="2" name="Imagen 1">
              <a:extLst>
                <a:ext uri="{FF2B5EF4-FFF2-40B4-BE49-F238E27FC236}">
                  <a16:creationId xmlns:a16="http://schemas.microsoft.com/office/drawing/2014/main" id="{5FE604F1-2F5E-4DB0-B3A5-C96E7249A299}"/>
                </a:ext>
              </a:extLst>
            </p:cNvPr>
            <p:cNvPicPr>
              <a:picLocks noChangeAspect="1"/>
            </p:cNvPicPr>
            <p:nvPr/>
          </p:nvPicPr>
          <p:blipFill>
            <a:blip r:embed="rId2"/>
            <a:stretch>
              <a:fillRect/>
            </a:stretch>
          </p:blipFill>
          <p:spPr>
            <a:xfrm>
              <a:off x="2422379" y="147429"/>
              <a:ext cx="8600449" cy="6563141"/>
            </a:xfrm>
            <a:prstGeom prst="rect">
              <a:avLst/>
            </a:prstGeom>
          </p:spPr>
        </p:pic>
        <p:sp>
          <p:nvSpPr>
            <p:cNvPr id="3" name="CuadroTexto 2">
              <a:extLst>
                <a:ext uri="{FF2B5EF4-FFF2-40B4-BE49-F238E27FC236}">
                  <a16:creationId xmlns:a16="http://schemas.microsoft.com/office/drawing/2014/main" id="{957F834F-925C-4B24-81AB-2DE6E0E20052}"/>
                </a:ext>
              </a:extLst>
            </p:cNvPr>
            <p:cNvSpPr txBox="1"/>
            <p:nvPr/>
          </p:nvSpPr>
          <p:spPr>
            <a:xfrm>
              <a:off x="4558748" y="1541912"/>
              <a:ext cx="2292627" cy="830997"/>
            </a:xfrm>
            <a:prstGeom prst="rect">
              <a:avLst/>
            </a:prstGeom>
            <a:noFill/>
          </p:spPr>
          <p:txBody>
            <a:bodyPr wrap="square" rtlCol="0">
              <a:spAutoFit/>
            </a:bodyPr>
            <a:lstStyle/>
            <a:p>
              <a:r>
                <a:rPr lang="es-CL" sz="1200" dirty="0"/>
                <a:t>Fomenta que el alumno/a adquiera nuevos conocimientos, modifique los que ya tiene e interrelacione todos.</a:t>
              </a:r>
            </a:p>
          </p:txBody>
        </p:sp>
        <p:sp>
          <p:nvSpPr>
            <p:cNvPr id="4" name="CuadroTexto 3">
              <a:extLst>
                <a:ext uri="{FF2B5EF4-FFF2-40B4-BE49-F238E27FC236}">
                  <a16:creationId xmlns:a16="http://schemas.microsoft.com/office/drawing/2014/main" id="{476D6078-DE36-455B-ACC2-F99BB93B660A}"/>
                </a:ext>
              </a:extLst>
            </p:cNvPr>
            <p:cNvSpPr txBox="1"/>
            <p:nvPr/>
          </p:nvSpPr>
          <p:spPr>
            <a:xfrm>
              <a:off x="5115340" y="800221"/>
              <a:ext cx="1736035" cy="1015663"/>
            </a:xfrm>
            <a:prstGeom prst="rect">
              <a:avLst/>
            </a:prstGeom>
            <a:noFill/>
          </p:spPr>
          <p:txBody>
            <a:bodyPr wrap="square" rtlCol="0">
              <a:spAutoFit/>
            </a:bodyPr>
            <a:lstStyle/>
            <a:p>
              <a:r>
                <a:rPr lang="es-CL" sz="1400" b="1" dirty="0"/>
                <a:t>Permitir un aprendizaje significativo</a:t>
              </a:r>
            </a:p>
            <a:p>
              <a:endParaRPr lang="es-CL" dirty="0"/>
            </a:p>
          </p:txBody>
        </p:sp>
        <p:sp>
          <p:nvSpPr>
            <p:cNvPr id="5" name="CuadroTexto 4">
              <a:extLst>
                <a:ext uri="{FF2B5EF4-FFF2-40B4-BE49-F238E27FC236}">
                  <a16:creationId xmlns:a16="http://schemas.microsoft.com/office/drawing/2014/main" id="{62CABCDC-A492-44FB-BACE-2C88D2DA0B92}"/>
                </a:ext>
              </a:extLst>
            </p:cNvPr>
            <p:cNvSpPr txBox="1"/>
            <p:nvPr/>
          </p:nvSpPr>
          <p:spPr>
            <a:xfrm>
              <a:off x="6851375" y="1414912"/>
              <a:ext cx="2127389" cy="1015663"/>
            </a:xfrm>
            <a:prstGeom prst="rect">
              <a:avLst/>
            </a:prstGeom>
            <a:noFill/>
          </p:spPr>
          <p:txBody>
            <a:bodyPr wrap="square" rtlCol="0">
              <a:spAutoFit/>
            </a:bodyPr>
            <a:lstStyle/>
            <a:p>
              <a:r>
                <a:rPr lang="es-CL" sz="1200"/>
                <a:t>Permite estructurar actividades abiertas sobre cualquier tema, desde diversos enfoques multidisciplinarios y en distintos contextos.</a:t>
              </a:r>
              <a:endParaRPr lang="es-CL" sz="1200" dirty="0"/>
            </a:p>
          </p:txBody>
        </p:sp>
        <p:sp>
          <p:nvSpPr>
            <p:cNvPr id="6" name="CuadroTexto 5">
              <a:extLst>
                <a:ext uri="{FF2B5EF4-FFF2-40B4-BE49-F238E27FC236}">
                  <a16:creationId xmlns:a16="http://schemas.microsoft.com/office/drawing/2014/main" id="{89FB97DB-7373-4646-9F25-254179BD7009}"/>
                </a:ext>
              </a:extLst>
            </p:cNvPr>
            <p:cNvSpPr txBox="1"/>
            <p:nvPr/>
          </p:nvSpPr>
          <p:spPr>
            <a:xfrm>
              <a:off x="7077076" y="1058374"/>
              <a:ext cx="1675986" cy="307777"/>
            </a:xfrm>
            <a:prstGeom prst="rect">
              <a:avLst/>
            </a:prstGeom>
            <a:noFill/>
          </p:spPr>
          <p:txBody>
            <a:bodyPr wrap="square" rtlCol="0">
              <a:spAutoFit/>
            </a:bodyPr>
            <a:lstStyle/>
            <a:p>
              <a:r>
                <a:rPr lang="es-CL" sz="1400" b="1" dirty="0"/>
                <a:t>Es muy versátil</a:t>
              </a:r>
            </a:p>
          </p:txBody>
        </p:sp>
        <p:sp>
          <p:nvSpPr>
            <p:cNvPr id="8" name="CuadroTexto 7">
              <a:extLst>
                <a:ext uri="{FF2B5EF4-FFF2-40B4-BE49-F238E27FC236}">
                  <a16:creationId xmlns:a16="http://schemas.microsoft.com/office/drawing/2014/main" id="{FEAB28E7-CFC3-4C2F-B863-BB1E2A9E40D7}"/>
                </a:ext>
              </a:extLst>
            </p:cNvPr>
            <p:cNvSpPr txBox="1"/>
            <p:nvPr/>
          </p:nvSpPr>
          <p:spPr>
            <a:xfrm>
              <a:off x="7885043" y="3032014"/>
              <a:ext cx="1901688" cy="1200329"/>
            </a:xfrm>
            <a:prstGeom prst="rect">
              <a:avLst/>
            </a:prstGeom>
            <a:noFill/>
          </p:spPr>
          <p:txBody>
            <a:bodyPr wrap="square" rtlCol="0">
              <a:spAutoFit/>
            </a:bodyPr>
            <a:lstStyle/>
            <a:p>
              <a:r>
                <a:rPr lang="es-CL" sz="1200" dirty="0"/>
                <a:t>Mejora la toma de decisiones, la capacidad de análisis y la detección de necesidades y objetivos. Así potencia la responsabilidad estudiantil.</a:t>
              </a:r>
            </a:p>
          </p:txBody>
        </p:sp>
        <p:sp>
          <p:nvSpPr>
            <p:cNvPr id="9" name="Rectángulo 8">
              <a:extLst>
                <a:ext uri="{FF2B5EF4-FFF2-40B4-BE49-F238E27FC236}">
                  <a16:creationId xmlns:a16="http://schemas.microsoft.com/office/drawing/2014/main" id="{2A3497F6-2DEA-45E3-939B-6EF42F3B2A7E}"/>
                </a:ext>
              </a:extLst>
            </p:cNvPr>
            <p:cNvSpPr/>
            <p:nvPr/>
          </p:nvSpPr>
          <p:spPr>
            <a:xfrm>
              <a:off x="8019600" y="2762555"/>
              <a:ext cx="1865319" cy="307777"/>
            </a:xfrm>
            <a:prstGeom prst="rect">
              <a:avLst/>
            </a:prstGeom>
          </p:spPr>
          <p:txBody>
            <a:bodyPr wrap="none">
              <a:spAutoFit/>
            </a:bodyPr>
            <a:lstStyle/>
            <a:p>
              <a:r>
                <a:rPr lang="es-CL" sz="1400" b="1" dirty="0"/>
                <a:t>Fomenta la autonomía</a:t>
              </a:r>
            </a:p>
          </p:txBody>
        </p:sp>
        <p:sp>
          <p:nvSpPr>
            <p:cNvPr id="10" name="CuadroTexto 9">
              <a:extLst>
                <a:ext uri="{FF2B5EF4-FFF2-40B4-BE49-F238E27FC236}">
                  <a16:creationId xmlns:a16="http://schemas.microsoft.com/office/drawing/2014/main" id="{C53C75B6-73D8-4DF9-B961-7ADCDA992615}"/>
                </a:ext>
              </a:extLst>
            </p:cNvPr>
            <p:cNvSpPr txBox="1"/>
            <p:nvPr/>
          </p:nvSpPr>
          <p:spPr>
            <a:xfrm>
              <a:off x="6708499" y="4982534"/>
              <a:ext cx="1901688" cy="1200329"/>
            </a:xfrm>
            <a:prstGeom prst="rect">
              <a:avLst/>
            </a:prstGeom>
            <a:noFill/>
          </p:spPr>
          <p:txBody>
            <a:bodyPr wrap="square" rtlCol="0">
              <a:spAutoFit/>
            </a:bodyPr>
            <a:lstStyle/>
            <a:p>
              <a:endParaRPr lang="es-CL" sz="1200" dirty="0"/>
            </a:p>
            <a:p>
              <a:r>
                <a:rPr lang="es-CL" sz="1200" dirty="0"/>
                <a:t>Anima a los alumnos/as a resolver un problema, lo que apela a la curiosidad, establece metas y crea expectativas.</a:t>
              </a:r>
            </a:p>
          </p:txBody>
        </p:sp>
        <p:sp>
          <p:nvSpPr>
            <p:cNvPr id="11" name="Rectángulo 10">
              <a:extLst>
                <a:ext uri="{FF2B5EF4-FFF2-40B4-BE49-F238E27FC236}">
                  <a16:creationId xmlns:a16="http://schemas.microsoft.com/office/drawing/2014/main" id="{EE2E01F1-D43C-47BF-9ECB-BACE6183D9F9}"/>
                </a:ext>
              </a:extLst>
            </p:cNvPr>
            <p:cNvSpPr/>
            <p:nvPr/>
          </p:nvSpPr>
          <p:spPr>
            <a:xfrm>
              <a:off x="7039381" y="4828645"/>
              <a:ext cx="2232727" cy="307777"/>
            </a:xfrm>
            <a:prstGeom prst="rect">
              <a:avLst/>
            </a:prstGeom>
          </p:spPr>
          <p:txBody>
            <a:bodyPr wrap="none">
              <a:spAutoFit/>
            </a:bodyPr>
            <a:lstStyle/>
            <a:p>
              <a:r>
                <a:rPr lang="es-CL" sz="1400" b="1" dirty="0"/>
                <a:t>Resulta motivador y ameno</a:t>
              </a:r>
            </a:p>
          </p:txBody>
        </p:sp>
        <p:sp>
          <p:nvSpPr>
            <p:cNvPr id="12" name="CuadroTexto 11">
              <a:extLst>
                <a:ext uri="{FF2B5EF4-FFF2-40B4-BE49-F238E27FC236}">
                  <a16:creationId xmlns:a16="http://schemas.microsoft.com/office/drawing/2014/main" id="{D7754FBD-0BC6-46EE-BE2E-37E2A299939A}"/>
                </a:ext>
              </a:extLst>
            </p:cNvPr>
            <p:cNvSpPr txBox="1"/>
            <p:nvPr/>
          </p:nvSpPr>
          <p:spPr>
            <a:xfrm>
              <a:off x="4957779" y="4672784"/>
              <a:ext cx="1689652" cy="1384995"/>
            </a:xfrm>
            <a:prstGeom prst="rect">
              <a:avLst/>
            </a:prstGeom>
            <a:noFill/>
          </p:spPr>
          <p:txBody>
            <a:bodyPr wrap="square" rtlCol="0">
              <a:spAutoFit/>
            </a:bodyPr>
            <a:lstStyle/>
            <a:p>
              <a:endParaRPr lang="es-CL" sz="1200" dirty="0"/>
            </a:p>
            <a:p>
              <a:r>
                <a:rPr lang="es-CL" sz="1200" dirty="0"/>
                <a:t>Potencia habilidades para identificar, analizar y resolver problemas y puede utilizarse para simular situaciones y retos reales.</a:t>
              </a:r>
            </a:p>
          </p:txBody>
        </p:sp>
        <p:sp>
          <p:nvSpPr>
            <p:cNvPr id="13" name="Rectángulo 12">
              <a:extLst>
                <a:ext uri="{FF2B5EF4-FFF2-40B4-BE49-F238E27FC236}">
                  <a16:creationId xmlns:a16="http://schemas.microsoft.com/office/drawing/2014/main" id="{DE3B8B20-2C8F-4994-9F17-9CAD6500D41C}"/>
                </a:ext>
              </a:extLst>
            </p:cNvPr>
            <p:cNvSpPr/>
            <p:nvPr/>
          </p:nvSpPr>
          <p:spPr>
            <a:xfrm>
              <a:off x="4957779" y="4518895"/>
              <a:ext cx="1822037" cy="307777"/>
            </a:xfrm>
            <a:prstGeom prst="rect">
              <a:avLst/>
            </a:prstGeom>
          </p:spPr>
          <p:txBody>
            <a:bodyPr wrap="none">
              <a:spAutoFit/>
            </a:bodyPr>
            <a:lstStyle/>
            <a:p>
              <a:r>
                <a:rPr lang="es-CL" sz="1400" b="1" dirty="0"/>
                <a:t>Prepara para el futuro</a:t>
              </a:r>
            </a:p>
          </p:txBody>
        </p:sp>
        <p:sp>
          <p:nvSpPr>
            <p:cNvPr id="14" name="CuadroTexto 13">
              <a:extLst>
                <a:ext uri="{FF2B5EF4-FFF2-40B4-BE49-F238E27FC236}">
                  <a16:creationId xmlns:a16="http://schemas.microsoft.com/office/drawing/2014/main" id="{1AFCA249-9B82-4EAC-8A36-1718D3445F26}"/>
                </a:ext>
              </a:extLst>
            </p:cNvPr>
            <p:cNvSpPr txBox="1"/>
            <p:nvPr/>
          </p:nvSpPr>
          <p:spPr>
            <a:xfrm>
              <a:off x="3735713" y="3077872"/>
              <a:ext cx="2002478" cy="1384995"/>
            </a:xfrm>
            <a:prstGeom prst="rect">
              <a:avLst/>
            </a:prstGeom>
            <a:noFill/>
          </p:spPr>
          <p:txBody>
            <a:bodyPr wrap="square" rtlCol="0">
              <a:spAutoFit/>
            </a:bodyPr>
            <a:lstStyle/>
            <a:p>
              <a:r>
                <a:rPr lang="es-CL" sz="1200" dirty="0"/>
                <a:t>El alumno/a aprende a utilizar y desarrolla la capacidad de búsqueda y selección de la información, el sentido crítico y el uso de diversos lenguajes y formatos.</a:t>
              </a:r>
            </a:p>
          </p:txBody>
        </p:sp>
        <p:sp>
          <p:nvSpPr>
            <p:cNvPr id="15" name="Rectángulo 14">
              <a:extLst>
                <a:ext uri="{FF2B5EF4-FFF2-40B4-BE49-F238E27FC236}">
                  <a16:creationId xmlns:a16="http://schemas.microsoft.com/office/drawing/2014/main" id="{889991B0-9F14-487D-9E03-70E5D5C05AAD}"/>
                </a:ext>
              </a:extLst>
            </p:cNvPr>
            <p:cNvSpPr/>
            <p:nvPr/>
          </p:nvSpPr>
          <p:spPr>
            <a:xfrm>
              <a:off x="3953419" y="2421894"/>
              <a:ext cx="1161921" cy="738664"/>
            </a:xfrm>
            <a:prstGeom prst="rect">
              <a:avLst/>
            </a:prstGeom>
          </p:spPr>
          <p:txBody>
            <a:bodyPr wrap="none">
              <a:spAutoFit/>
            </a:bodyPr>
            <a:lstStyle/>
            <a:p>
              <a:r>
                <a:rPr lang="es-CL" sz="1400" b="1" dirty="0"/>
                <a:t>Desarrolla la </a:t>
              </a:r>
            </a:p>
            <a:p>
              <a:r>
                <a:rPr lang="es-CL" sz="1400" b="1" dirty="0"/>
                <a:t>competencia</a:t>
              </a:r>
            </a:p>
            <a:p>
              <a:r>
                <a:rPr lang="es-CL" sz="1400" b="1" dirty="0"/>
                <a:t> digital</a:t>
              </a:r>
            </a:p>
          </p:txBody>
        </p:sp>
      </p:grpSp>
    </p:spTree>
    <p:extLst>
      <p:ext uri="{BB962C8B-B14F-4D97-AF65-F5344CB8AC3E}">
        <p14:creationId xmlns:p14="http://schemas.microsoft.com/office/powerpoint/2010/main" val="1744081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45AE41D-F8BA-490D-B8A4-83D844E7AD71}"/>
              </a:ext>
            </a:extLst>
          </p:cNvPr>
          <p:cNvSpPr/>
          <p:nvPr/>
        </p:nvSpPr>
        <p:spPr>
          <a:xfrm>
            <a:off x="2832651" y="564767"/>
            <a:ext cx="6960705" cy="5632311"/>
          </a:xfrm>
          <a:prstGeom prst="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CL" dirty="0"/>
              <a:t>Ejemplo de Problema: </a:t>
            </a:r>
          </a:p>
          <a:p>
            <a:pPr algn="just"/>
            <a:endParaRPr lang="es-CL" dirty="0"/>
          </a:p>
          <a:p>
            <a:pPr algn="just"/>
            <a:endParaRPr lang="es-CL" dirty="0"/>
          </a:p>
          <a:p>
            <a:pPr algn="just"/>
            <a:endParaRPr lang="es-CL" dirty="0"/>
          </a:p>
          <a:p>
            <a:pPr algn="just"/>
            <a:endParaRPr lang="es-CL" dirty="0"/>
          </a:p>
          <a:p>
            <a:pPr algn="just"/>
            <a:endParaRPr lang="es-CL" dirty="0"/>
          </a:p>
          <a:p>
            <a:pPr algn="just"/>
            <a:endParaRPr lang="es-CL" dirty="0"/>
          </a:p>
          <a:p>
            <a:pPr algn="just"/>
            <a:r>
              <a:rPr lang="es-CL" dirty="0"/>
              <a:t>La comunidad necesita iniciar una campaña de ahorro de energía eléctrica a nivel nacional en los diferentes lugares donde se consume esta energía (hogares, fábricas, comercio, oficinas, etc.). Una empresa de publicidad le encarga a Ud. elaborar un volante, con recomendaciones que permitan, a los estudiantes, cooperar en esta tarea en sus hogares y en el colegio. </a:t>
            </a:r>
          </a:p>
          <a:p>
            <a:endParaRPr lang="es-CL" dirty="0"/>
          </a:p>
          <a:p>
            <a:endParaRPr lang="es-CL" dirty="0"/>
          </a:p>
          <a:p>
            <a:r>
              <a:rPr lang="es-CL" dirty="0"/>
              <a:t>Elabore el volante como un díptico en que se recreen tres formas para ahorrar energía eléctrica en los hogares y tres en el colegio. </a:t>
            </a:r>
          </a:p>
          <a:p>
            <a:endParaRPr lang="es-CL" dirty="0"/>
          </a:p>
          <a:p>
            <a:r>
              <a:rPr lang="es-CL" dirty="0"/>
              <a:t>Explique en cada caso, el por qué la propuesta es un ejemplo de economía de energía eléctrica. </a:t>
            </a:r>
          </a:p>
        </p:txBody>
      </p:sp>
      <p:pic>
        <p:nvPicPr>
          <p:cNvPr id="5" name="Imagen 4">
            <a:extLst>
              <a:ext uri="{FF2B5EF4-FFF2-40B4-BE49-F238E27FC236}">
                <a16:creationId xmlns:a16="http://schemas.microsoft.com/office/drawing/2014/main" id="{CBCD3C73-EF84-4025-8D15-C67FAA9AC5FD}"/>
              </a:ext>
            </a:extLst>
          </p:cNvPr>
          <p:cNvPicPr>
            <a:picLocks noChangeAspect="1"/>
          </p:cNvPicPr>
          <p:nvPr/>
        </p:nvPicPr>
        <p:blipFill>
          <a:blip r:embed="rId2"/>
          <a:stretch>
            <a:fillRect/>
          </a:stretch>
        </p:blipFill>
        <p:spPr>
          <a:xfrm>
            <a:off x="5215869" y="845156"/>
            <a:ext cx="1760262" cy="1361849"/>
          </a:xfrm>
          <a:prstGeom prst="rect">
            <a:avLst/>
          </a:prstGeom>
        </p:spPr>
      </p:pic>
    </p:spTree>
    <p:extLst>
      <p:ext uri="{BB962C8B-B14F-4D97-AF65-F5344CB8AC3E}">
        <p14:creationId xmlns:p14="http://schemas.microsoft.com/office/powerpoint/2010/main" val="255921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58587B0-720D-43D5-8488-D1695D82E6BF}"/>
              </a:ext>
            </a:extLst>
          </p:cNvPr>
          <p:cNvPicPr>
            <a:picLocks noChangeAspect="1"/>
          </p:cNvPicPr>
          <p:nvPr/>
        </p:nvPicPr>
        <p:blipFill>
          <a:blip r:embed="rId2"/>
          <a:stretch>
            <a:fillRect/>
          </a:stretch>
        </p:blipFill>
        <p:spPr>
          <a:xfrm>
            <a:off x="5135221" y="3218692"/>
            <a:ext cx="2329622" cy="2088370"/>
          </a:xfrm>
          <a:prstGeom prst="rect">
            <a:avLst/>
          </a:prstGeom>
        </p:spPr>
      </p:pic>
      <p:grpSp>
        <p:nvGrpSpPr>
          <p:cNvPr id="17" name="Grupo 16">
            <a:extLst>
              <a:ext uri="{FF2B5EF4-FFF2-40B4-BE49-F238E27FC236}">
                <a16:creationId xmlns:a16="http://schemas.microsoft.com/office/drawing/2014/main" id="{72332EF1-EA8F-4B3F-B13C-81B28A8071EA}"/>
              </a:ext>
            </a:extLst>
          </p:cNvPr>
          <p:cNvGrpSpPr/>
          <p:nvPr/>
        </p:nvGrpSpPr>
        <p:grpSpPr>
          <a:xfrm>
            <a:off x="318645" y="1878185"/>
            <a:ext cx="4056293" cy="3570115"/>
            <a:chOff x="5159866" y="559800"/>
            <a:chExt cx="5297173" cy="4391630"/>
          </a:xfrm>
        </p:grpSpPr>
        <p:pic>
          <p:nvPicPr>
            <p:cNvPr id="15" name="Imagen 14">
              <a:extLst>
                <a:ext uri="{FF2B5EF4-FFF2-40B4-BE49-F238E27FC236}">
                  <a16:creationId xmlns:a16="http://schemas.microsoft.com/office/drawing/2014/main" id="{EFCC1493-3F13-4696-BC12-21606D77E4C0}"/>
                </a:ext>
              </a:extLst>
            </p:cNvPr>
            <p:cNvPicPr>
              <a:picLocks noChangeAspect="1"/>
            </p:cNvPicPr>
            <p:nvPr/>
          </p:nvPicPr>
          <p:blipFill>
            <a:blip r:embed="rId3"/>
            <a:stretch>
              <a:fillRect/>
            </a:stretch>
          </p:blipFill>
          <p:spPr>
            <a:xfrm>
              <a:off x="8016563" y="2183585"/>
              <a:ext cx="2440476" cy="1734694"/>
            </a:xfrm>
            <a:prstGeom prst="rect">
              <a:avLst/>
            </a:prstGeom>
          </p:spPr>
        </p:pic>
        <p:pic>
          <p:nvPicPr>
            <p:cNvPr id="9" name="Imagen 8">
              <a:extLst>
                <a:ext uri="{FF2B5EF4-FFF2-40B4-BE49-F238E27FC236}">
                  <a16:creationId xmlns:a16="http://schemas.microsoft.com/office/drawing/2014/main" id="{E1C1AB45-7A66-4506-9DD8-44B1FA2817C5}"/>
                </a:ext>
              </a:extLst>
            </p:cNvPr>
            <p:cNvPicPr>
              <a:picLocks noChangeAspect="1"/>
            </p:cNvPicPr>
            <p:nvPr/>
          </p:nvPicPr>
          <p:blipFill>
            <a:blip r:embed="rId4"/>
            <a:stretch>
              <a:fillRect/>
            </a:stretch>
          </p:blipFill>
          <p:spPr>
            <a:xfrm>
              <a:off x="5702070" y="1860725"/>
              <a:ext cx="2692546" cy="1734694"/>
            </a:xfrm>
            <a:prstGeom prst="rect">
              <a:avLst/>
            </a:prstGeom>
          </p:spPr>
        </p:pic>
        <p:pic>
          <p:nvPicPr>
            <p:cNvPr id="10" name="Imagen 9">
              <a:extLst>
                <a:ext uri="{FF2B5EF4-FFF2-40B4-BE49-F238E27FC236}">
                  <a16:creationId xmlns:a16="http://schemas.microsoft.com/office/drawing/2014/main" id="{E5ECB80E-2C44-477D-A74D-80A25A568211}"/>
                </a:ext>
              </a:extLst>
            </p:cNvPr>
            <p:cNvPicPr>
              <a:picLocks noChangeAspect="1"/>
            </p:cNvPicPr>
            <p:nvPr/>
          </p:nvPicPr>
          <p:blipFill>
            <a:blip r:embed="rId5"/>
            <a:stretch>
              <a:fillRect/>
            </a:stretch>
          </p:blipFill>
          <p:spPr>
            <a:xfrm>
              <a:off x="5159866" y="3429000"/>
              <a:ext cx="2272770" cy="1522430"/>
            </a:xfrm>
            <a:prstGeom prst="rect">
              <a:avLst/>
            </a:prstGeom>
          </p:spPr>
        </p:pic>
        <p:pic>
          <p:nvPicPr>
            <p:cNvPr id="12" name="Imagen 11">
              <a:extLst>
                <a:ext uri="{FF2B5EF4-FFF2-40B4-BE49-F238E27FC236}">
                  <a16:creationId xmlns:a16="http://schemas.microsoft.com/office/drawing/2014/main" id="{A023E918-3DB4-47ED-B0AF-989C92698E31}"/>
                </a:ext>
              </a:extLst>
            </p:cNvPr>
            <p:cNvPicPr>
              <a:picLocks noChangeAspect="1"/>
            </p:cNvPicPr>
            <p:nvPr/>
          </p:nvPicPr>
          <p:blipFill>
            <a:blip r:embed="rId6"/>
            <a:stretch>
              <a:fillRect/>
            </a:stretch>
          </p:blipFill>
          <p:spPr>
            <a:xfrm>
              <a:off x="7176055" y="559800"/>
              <a:ext cx="2660565" cy="1813126"/>
            </a:xfrm>
            <a:prstGeom prst="rect">
              <a:avLst/>
            </a:prstGeom>
          </p:spPr>
        </p:pic>
      </p:grpSp>
      <p:sp>
        <p:nvSpPr>
          <p:cNvPr id="18" name="CuadroTexto 17">
            <a:extLst>
              <a:ext uri="{FF2B5EF4-FFF2-40B4-BE49-F238E27FC236}">
                <a16:creationId xmlns:a16="http://schemas.microsoft.com/office/drawing/2014/main" id="{79110C14-6932-478A-B688-489F74951D5C}"/>
              </a:ext>
            </a:extLst>
          </p:cNvPr>
          <p:cNvSpPr txBox="1"/>
          <p:nvPr/>
        </p:nvSpPr>
        <p:spPr>
          <a:xfrm>
            <a:off x="4870002" y="1550938"/>
            <a:ext cx="6653987"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just"/>
            <a:r>
              <a:rPr lang="es-CL" dirty="0"/>
              <a:t>Vincularnos afectiva y pedagógicamente a diario con nuestros estudiantes, se ha restringido a una relación puramente virtual.</a:t>
            </a:r>
          </a:p>
        </p:txBody>
      </p:sp>
      <p:sp>
        <p:nvSpPr>
          <p:cNvPr id="5" name="Rectángulo 4">
            <a:extLst>
              <a:ext uri="{FF2B5EF4-FFF2-40B4-BE49-F238E27FC236}">
                <a16:creationId xmlns:a16="http://schemas.microsoft.com/office/drawing/2014/main" id="{C33EB235-0AF3-4E3E-9A30-C1E82149A5C6}"/>
              </a:ext>
            </a:extLst>
          </p:cNvPr>
          <p:cNvSpPr/>
          <p:nvPr/>
        </p:nvSpPr>
        <p:spPr>
          <a:xfrm>
            <a:off x="1661855" y="294706"/>
            <a:ext cx="4576766" cy="769441"/>
          </a:xfrm>
          <a:prstGeom prst="rect">
            <a:avLst/>
          </a:prstGeom>
        </p:spPr>
        <p:txBody>
          <a:bodyPr wrap="none">
            <a:spAutoFit/>
          </a:bodyPr>
          <a:lstStyle/>
          <a:p>
            <a:r>
              <a:rPr lang="es-CL" sz="4400" dirty="0"/>
              <a:t>ALGO CAMBIO……. </a:t>
            </a:r>
          </a:p>
        </p:txBody>
      </p:sp>
      <p:sp>
        <p:nvSpPr>
          <p:cNvPr id="7" name="Rectángulo 6">
            <a:extLst>
              <a:ext uri="{FF2B5EF4-FFF2-40B4-BE49-F238E27FC236}">
                <a16:creationId xmlns:a16="http://schemas.microsoft.com/office/drawing/2014/main" id="{DA7EA86E-B3A5-43FE-9557-AC352F2E4633}"/>
              </a:ext>
            </a:extLst>
          </p:cNvPr>
          <p:cNvSpPr/>
          <p:nvPr/>
        </p:nvSpPr>
        <p:spPr>
          <a:xfrm>
            <a:off x="4870003" y="2827370"/>
            <a:ext cx="6653986" cy="2938430"/>
          </a:xfrm>
          <a:prstGeom prst="rect">
            <a:avLst/>
          </a:prstGeom>
          <a:noFill/>
          <a:ln>
            <a:solidFill>
              <a:schemeClr val="accent1">
                <a:lumMod val="20000"/>
                <a:lumOff val="80000"/>
              </a:schemeClr>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id="{6C3859DF-FA50-41CF-8AE4-7E9959FEA7CB}"/>
              </a:ext>
            </a:extLst>
          </p:cNvPr>
          <p:cNvSpPr/>
          <p:nvPr/>
        </p:nvSpPr>
        <p:spPr>
          <a:xfrm>
            <a:off x="7511025" y="3253868"/>
            <a:ext cx="3517900" cy="2308324"/>
          </a:xfrm>
          <a:prstGeom prst="rect">
            <a:avLst/>
          </a:prstGeom>
        </p:spPr>
        <p:txBody>
          <a:bodyPr wrap="square">
            <a:spAutoFit/>
          </a:bodyPr>
          <a:lstStyle/>
          <a:p>
            <a:pPr marL="285750" indent="-285750" algn="just">
              <a:buFont typeface="Arial" panose="020B0604020202020204" pitchFamily="34" charset="0"/>
              <a:buChar char="•"/>
            </a:pPr>
            <a:r>
              <a:rPr lang="es-CL" b="1" dirty="0">
                <a:solidFill>
                  <a:srgbClr val="0070C0"/>
                </a:solidFill>
              </a:rPr>
              <a:t>¿Qué alcance tiene este cambio en educación?  </a:t>
            </a:r>
          </a:p>
          <a:p>
            <a:pPr algn="just"/>
            <a:endParaRPr lang="es-CL" b="1" dirty="0">
              <a:solidFill>
                <a:srgbClr val="0070C0"/>
              </a:solidFill>
            </a:endParaRPr>
          </a:p>
          <a:p>
            <a:pPr marL="285750" indent="-285750" algn="just">
              <a:buFont typeface="Arial" panose="020B0604020202020204" pitchFamily="34" charset="0"/>
              <a:buChar char="•"/>
            </a:pPr>
            <a:r>
              <a:rPr lang="es-CL" b="1" dirty="0">
                <a:solidFill>
                  <a:srgbClr val="0070C0"/>
                </a:solidFill>
              </a:rPr>
              <a:t>¿Qué desafíos enfrentan los docentes  al momento de preparar la enseñanza y mediar el aprendizaje en ambientes  virtuales de aprendizaje?</a:t>
            </a:r>
          </a:p>
        </p:txBody>
      </p:sp>
    </p:spTree>
    <p:extLst>
      <p:ext uri="{BB962C8B-B14F-4D97-AF65-F5344CB8AC3E}">
        <p14:creationId xmlns:p14="http://schemas.microsoft.com/office/powerpoint/2010/main" val="936066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5906D9D-8E77-4B0C-90B8-B85A74854F51}"/>
              </a:ext>
            </a:extLst>
          </p:cNvPr>
          <p:cNvSpPr txBox="1"/>
          <p:nvPr/>
        </p:nvSpPr>
        <p:spPr>
          <a:xfrm>
            <a:off x="1744317" y="3629316"/>
            <a:ext cx="8703366" cy="2585323"/>
          </a:xfrm>
          <a:prstGeom prst="rect">
            <a:avLst/>
          </a:prstGeom>
          <a:noFill/>
        </p:spPr>
        <p:txBody>
          <a:bodyPr wrap="square" rtlCol="0">
            <a:spAutoFit/>
          </a:bodyPr>
          <a:lstStyle/>
          <a:p>
            <a:pPr algn="ctr"/>
            <a:r>
              <a:rPr lang="es-CL" sz="5400" dirty="0"/>
              <a:t>APRENDIZAJE BASADO EN INVESTIGACIÓN</a:t>
            </a:r>
          </a:p>
          <a:p>
            <a:pPr algn="ctr"/>
            <a:r>
              <a:rPr lang="es-CL" sz="5400" dirty="0"/>
              <a:t>ABI</a:t>
            </a:r>
          </a:p>
        </p:txBody>
      </p:sp>
      <p:pic>
        <p:nvPicPr>
          <p:cNvPr id="4" name="Imagen 3">
            <a:extLst>
              <a:ext uri="{FF2B5EF4-FFF2-40B4-BE49-F238E27FC236}">
                <a16:creationId xmlns:a16="http://schemas.microsoft.com/office/drawing/2014/main" id="{252224C1-4771-4ED9-B453-F09CEE625856}"/>
              </a:ext>
            </a:extLst>
          </p:cNvPr>
          <p:cNvPicPr>
            <a:picLocks noChangeAspect="1"/>
          </p:cNvPicPr>
          <p:nvPr/>
        </p:nvPicPr>
        <p:blipFill>
          <a:blip r:embed="rId2"/>
          <a:stretch>
            <a:fillRect/>
          </a:stretch>
        </p:blipFill>
        <p:spPr>
          <a:xfrm>
            <a:off x="3594859" y="400050"/>
            <a:ext cx="5267325" cy="3028950"/>
          </a:xfrm>
          <a:prstGeom prst="rect">
            <a:avLst/>
          </a:prstGeom>
        </p:spPr>
      </p:pic>
    </p:spTree>
    <p:extLst>
      <p:ext uri="{BB962C8B-B14F-4D97-AF65-F5344CB8AC3E}">
        <p14:creationId xmlns:p14="http://schemas.microsoft.com/office/powerpoint/2010/main" val="1411353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D9E2E75-4306-477F-9460-838597F012F5}"/>
              </a:ext>
            </a:extLst>
          </p:cNvPr>
          <p:cNvPicPr>
            <a:picLocks noChangeAspect="1"/>
          </p:cNvPicPr>
          <p:nvPr/>
        </p:nvPicPr>
        <p:blipFill>
          <a:blip r:embed="rId2"/>
          <a:stretch>
            <a:fillRect/>
          </a:stretch>
        </p:blipFill>
        <p:spPr>
          <a:xfrm>
            <a:off x="2945297" y="107013"/>
            <a:ext cx="6546573" cy="6628404"/>
          </a:xfrm>
          <a:prstGeom prst="rect">
            <a:avLst/>
          </a:prstGeom>
        </p:spPr>
      </p:pic>
      <p:sp>
        <p:nvSpPr>
          <p:cNvPr id="5" name="CuadroTexto 4">
            <a:extLst>
              <a:ext uri="{FF2B5EF4-FFF2-40B4-BE49-F238E27FC236}">
                <a16:creationId xmlns:a16="http://schemas.microsoft.com/office/drawing/2014/main" id="{49F4905E-3028-4B65-A7C1-513F80289B33}"/>
              </a:ext>
            </a:extLst>
          </p:cNvPr>
          <p:cNvSpPr txBox="1"/>
          <p:nvPr/>
        </p:nvSpPr>
        <p:spPr>
          <a:xfrm>
            <a:off x="5446643" y="1217347"/>
            <a:ext cx="2676940" cy="1107996"/>
          </a:xfrm>
          <a:prstGeom prst="rect">
            <a:avLst/>
          </a:prstGeom>
          <a:noFill/>
        </p:spPr>
        <p:txBody>
          <a:bodyPr wrap="square" rtlCol="0">
            <a:spAutoFit/>
          </a:bodyPr>
          <a:lstStyle/>
          <a:p>
            <a:r>
              <a:rPr lang="es-CL" sz="6600" b="1" dirty="0">
                <a:solidFill>
                  <a:schemeClr val="bg1"/>
                </a:solidFill>
              </a:rPr>
              <a:t>ABI</a:t>
            </a:r>
          </a:p>
        </p:txBody>
      </p:sp>
      <p:sp>
        <p:nvSpPr>
          <p:cNvPr id="6" name="CuadroTexto 5">
            <a:extLst>
              <a:ext uri="{FF2B5EF4-FFF2-40B4-BE49-F238E27FC236}">
                <a16:creationId xmlns:a16="http://schemas.microsoft.com/office/drawing/2014/main" id="{E3C63B83-3630-474C-A6F1-32850F3C7AA5}"/>
              </a:ext>
            </a:extLst>
          </p:cNvPr>
          <p:cNvSpPr txBox="1"/>
          <p:nvPr/>
        </p:nvSpPr>
        <p:spPr>
          <a:xfrm>
            <a:off x="4353340" y="2639832"/>
            <a:ext cx="4207566" cy="3785652"/>
          </a:xfrm>
          <a:prstGeom prst="rect">
            <a:avLst/>
          </a:prstGeom>
          <a:noFill/>
        </p:spPr>
        <p:txBody>
          <a:bodyPr wrap="square" rtlCol="0">
            <a:spAutoFit/>
          </a:bodyPr>
          <a:lstStyle/>
          <a:p>
            <a:pPr algn="just"/>
            <a:r>
              <a:rPr lang="es-CL" sz="2400" dirty="0"/>
              <a:t>Aprendizaje Basado en Investigación (ABI) es un enfoque didáctico que permite hacer uso de estrategias de aprendizaje activo para desarrollar en el estudiante competencias que le permitan realizar una investigación creativa en el mundo del conocimiento..</a:t>
            </a:r>
          </a:p>
        </p:txBody>
      </p:sp>
    </p:spTree>
    <p:extLst>
      <p:ext uri="{BB962C8B-B14F-4D97-AF65-F5344CB8AC3E}">
        <p14:creationId xmlns:p14="http://schemas.microsoft.com/office/powerpoint/2010/main" val="2062221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43E8C60E-B074-4B74-9B54-4B2CA0FD8E0F}"/>
              </a:ext>
            </a:extLst>
          </p:cNvPr>
          <p:cNvGraphicFramePr/>
          <p:nvPr>
            <p:extLst>
              <p:ext uri="{D42A27DB-BD31-4B8C-83A1-F6EECF244321}">
                <p14:modId xmlns:p14="http://schemas.microsoft.com/office/powerpoint/2010/main" val="3774743939"/>
              </p:ext>
            </p:extLst>
          </p:nvPr>
        </p:nvGraphicFramePr>
        <p:xfrm>
          <a:off x="1113183" y="215348"/>
          <a:ext cx="10389178" cy="6427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45F3AEA1-87F1-415B-86DC-05EE408BBCBE}"/>
              </a:ext>
            </a:extLst>
          </p:cNvPr>
          <p:cNvSpPr txBox="1"/>
          <p:nvPr/>
        </p:nvSpPr>
        <p:spPr>
          <a:xfrm>
            <a:off x="5092889" y="2767280"/>
            <a:ext cx="2006221" cy="1323439"/>
          </a:xfrm>
          <a:prstGeom prst="rect">
            <a:avLst/>
          </a:prstGeom>
          <a:noFill/>
        </p:spPr>
        <p:txBody>
          <a:bodyPr wrap="square" rtlCol="0">
            <a:spAutoFit/>
          </a:bodyPr>
          <a:lstStyle/>
          <a:p>
            <a:pPr algn="ctr"/>
            <a:r>
              <a:rPr lang="es-CL" sz="8000" dirty="0"/>
              <a:t>ABI</a:t>
            </a:r>
          </a:p>
        </p:txBody>
      </p:sp>
    </p:spTree>
    <p:extLst>
      <p:ext uri="{BB962C8B-B14F-4D97-AF65-F5344CB8AC3E}">
        <p14:creationId xmlns:p14="http://schemas.microsoft.com/office/powerpoint/2010/main" val="2026919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FBB6800-9E9E-466C-8C39-5C394397B853}"/>
              </a:ext>
            </a:extLst>
          </p:cNvPr>
          <p:cNvSpPr/>
          <p:nvPr/>
        </p:nvSpPr>
        <p:spPr>
          <a:xfrm>
            <a:off x="2637182" y="914401"/>
            <a:ext cx="7447721" cy="424731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CL" dirty="0"/>
              <a:t>Impulsar experiencia de aprendizaje basada en la  investigación  les permitirá a los estudiantes:</a:t>
            </a:r>
          </a:p>
          <a:p>
            <a:endParaRPr lang="es-CL" dirty="0"/>
          </a:p>
          <a:p>
            <a:endParaRPr lang="es-CL" dirty="0"/>
          </a:p>
          <a:p>
            <a:pPr marL="285750" indent="-285750">
              <a:buFont typeface="Arial" panose="020B0604020202020204" pitchFamily="34" charset="0"/>
              <a:buChar char="•"/>
            </a:pPr>
            <a:r>
              <a:rPr lang="es-CL" dirty="0"/>
              <a:t>Identificar problemas o situaciones problemáticas que requieren investigación.</a:t>
            </a:r>
          </a:p>
          <a:p>
            <a:endParaRPr lang="es-CL" dirty="0"/>
          </a:p>
          <a:p>
            <a:pPr marL="285750" indent="-285750">
              <a:buFont typeface="Arial" panose="020B0604020202020204" pitchFamily="34" charset="0"/>
              <a:buChar char="•"/>
            </a:pPr>
            <a:r>
              <a:rPr lang="es-CL" dirty="0"/>
              <a:t>Generar evidencias con base en la investigación. </a:t>
            </a:r>
          </a:p>
          <a:p>
            <a:endParaRPr lang="es-CL" dirty="0"/>
          </a:p>
          <a:p>
            <a:pPr marL="285750" indent="-285750">
              <a:buFont typeface="Arial" panose="020B0604020202020204" pitchFamily="34" charset="0"/>
              <a:buChar char="•"/>
            </a:pPr>
            <a:r>
              <a:rPr lang="es-CL" dirty="0"/>
              <a:t>Analizar información o datos. </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Utilizar pensamiento inductivo e hipotético deductivo. </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Formular inferencias y conclusiones mediante un proceso de investigación con rigor científico.</a:t>
            </a:r>
          </a:p>
        </p:txBody>
      </p:sp>
    </p:spTree>
    <p:extLst>
      <p:ext uri="{BB962C8B-B14F-4D97-AF65-F5344CB8AC3E}">
        <p14:creationId xmlns:p14="http://schemas.microsoft.com/office/powerpoint/2010/main" val="1587040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A5AF37E-6C3A-4ABC-82FB-14E969595728}"/>
              </a:ext>
            </a:extLst>
          </p:cNvPr>
          <p:cNvPicPr>
            <a:picLocks noChangeAspect="1"/>
          </p:cNvPicPr>
          <p:nvPr/>
        </p:nvPicPr>
        <p:blipFill>
          <a:blip r:embed="rId2"/>
          <a:stretch>
            <a:fillRect/>
          </a:stretch>
        </p:blipFill>
        <p:spPr>
          <a:xfrm>
            <a:off x="660857" y="744669"/>
            <a:ext cx="10466781" cy="5448174"/>
          </a:xfrm>
          <a:prstGeom prst="rect">
            <a:avLst/>
          </a:prstGeom>
          <a:solidFill>
            <a:schemeClr val="accent6">
              <a:lumMod val="75000"/>
            </a:schemeClr>
          </a:solidFill>
        </p:spPr>
      </p:pic>
      <p:sp>
        <p:nvSpPr>
          <p:cNvPr id="4" name="CuadroTexto 3">
            <a:extLst>
              <a:ext uri="{FF2B5EF4-FFF2-40B4-BE49-F238E27FC236}">
                <a16:creationId xmlns:a16="http://schemas.microsoft.com/office/drawing/2014/main" id="{6386C382-5E9B-4A61-8AD1-FCBA3A03DE35}"/>
              </a:ext>
            </a:extLst>
          </p:cNvPr>
          <p:cNvSpPr txBox="1"/>
          <p:nvPr/>
        </p:nvSpPr>
        <p:spPr>
          <a:xfrm>
            <a:off x="2385392" y="4199355"/>
            <a:ext cx="2093844" cy="369332"/>
          </a:xfrm>
          <a:prstGeom prst="rect">
            <a:avLst/>
          </a:prstGeom>
          <a:noFill/>
        </p:spPr>
        <p:txBody>
          <a:bodyPr wrap="square" rtlCol="0">
            <a:spAutoFit/>
          </a:bodyPr>
          <a:lstStyle/>
          <a:p>
            <a:r>
              <a:rPr lang="es-CL" b="1" dirty="0">
                <a:solidFill>
                  <a:schemeClr val="bg1"/>
                </a:solidFill>
              </a:rPr>
              <a:t>Análisis y síntesis</a:t>
            </a:r>
          </a:p>
        </p:txBody>
      </p:sp>
      <p:sp>
        <p:nvSpPr>
          <p:cNvPr id="5" name="CuadroTexto 4">
            <a:extLst>
              <a:ext uri="{FF2B5EF4-FFF2-40B4-BE49-F238E27FC236}">
                <a16:creationId xmlns:a16="http://schemas.microsoft.com/office/drawing/2014/main" id="{5267D335-FAB8-448B-AD44-EE2E340380A7}"/>
              </a:ext>
            </a:extLst>
          </p:cNvPr>
          <p:cNvSpPr txBox="1"/>
          <p:nvPr/>
        </p:nvSpPr>
        <p:spPr>
          <a:xfrm>
            <a:off x="967408" y="2925993"/>
            <a:ext cx="2199861" cy="646331"/>
          </a:xfrm>
          <a:prstGeom prst="rect">
            <a:avLst/>
          </a:prstGeom>
          <a:solidFill>
            <a:srgbClr val="FF0000"/>
          </a:solidFill>
        </p:spPr>
        <p:txBody>
          <a:bodyPr wrap="square" rtlCol="0">
            <a:spAutoFit/>
          </a:bodyPr>
          <a:lstStyle/>
          <a:p>
            <a:r>
              <a:rPr lang="es-CL" b="1" dirty="0">
                <a:solidFill>
                  <a:schemeClr val="bg1"/>
                </a:solidFill>
              </a:rPr>
              <a:t>Búsqueda y selección de información</a:t>
            </a:r>
          </a:p>
        </p:txBody>
      </p:sp>
      <p:sp>
        <p:nvSpPr>
          <p:cNvPr id="6" name="CuadroTexto 5">
            <a:extLst>
              <a:ext uri="{FF2B5EF4-FFF2-40B4-BE49-F238E27FC236}">
                <a16:creationId xmlns:a16="http://schemas.microsoft.com/office/drawing/2014/main" id="{650112E1-EDD4-4CD5-828C-E6C7B0C86247}"/>
              </a:ext>
            </a:extLst>
          </p:cNvPr>
          <p:cNvSpPr txBox="1"/>
          <p:nvPr/>
        </p:nvSpPr>
        <p:spPr>
          <a:xfrm>
            <a:off x="3703983" y="5282502"/>
            <a:ext cx="1550505" cy="646331"/>
          </a:xfrm>
          <a:prstGeom prst="rect">
            <a:avLst/>
          </a:prstGeom>
          <a:noFill/>
        </p:spPr>
        <p:txBody>
          <a:bodyPr wrap="square" rtlCol="0">
            <a:spAutoFit/>
          </a:bodyPr>
          <a:lstStyle/>
          <a:p>
            <a:r>
              <a:rPr lang="es-CL" b="1" dirty="0">
                <a:solidFill>
                  <a:schemeClr val="bg1"/>
                </a:solidFill>
              </a:rPr>
              <a:t>Pensamiento crítico</a:t>
            </a:r>
          </a:p>
        </p:txBody>
      </p:sp>
      <p:sp>
        <p:nvSpPr>
          <p:cNvPr id="7" name="CuadroTexto 6">
            <a:extLst>
              <a:ext uri="{FF2B5EF4-FFF2-40B4-BE49-F238E27FC236}">
                <a16:creationId xmlns:a16="http://schemas.microsoft.com/office/drawing/2014/main" id="{47A4A76B-556B-4AAB-A137-76EF7B66BA51}"/>
              </a:ext>
            </a:extLst>
          </p:cNvPr>
          <p:cNvSpPr txBox="1"/>
          <p:nvPr/>
        </p:nvSpPr>
        <p:spPr>
          <a:xfrm>
            <a:off x="6679095" y="5434254"/>
            <a:ext cx="1550505" cy="369332"/>
          </a:xfrm>
          <a:prstGeom prst="rect">
            <a:avLst/>
          </a:prstGeom>
          <a:noFill/>
        </p:spPr>
        <p:txBody>
          <a:bodyPr wrap="square" rtlCol="0">
            <a:spAutoFit/>
          </a:bodyPr>
          <a:lstStyle/>
          <a:p>
            <a:r>
              <a:rPr lang="es-CL" b="1" dirty="0">
                <a:solidFill>
                  <a:schemeClr val="bg1"/>
                </a:solidFill>
              </a:rPr>
              <a:t>Autodirección</a:t>
            </a:r>
          </a:p>
        </p:txBody>
      </p:sp>
      <p:sp>
        <p:nvSpPr>
          <p:cNvPr id="8" name="CuadroTexto 7">
            <a:extLst>
              <a:ext uri="{FF2B5EF4-FFF2-40B4-BE49-F238E27FC236}">
                <a16:creationId xmlns:a16="http://schemas.microsoft.com/office/drawing/2014/main" id="{58998853-C380-45EC-8768-0D65672C5D78}"/>
              </a:ext>
            </a:extLst>
          </p:cNvPr>
          <p:cNvSpPr txBox="1"/>
          <p:nvPr/>
        </p:nvSpPr>
        <p:spPr>
          <a:xfrm>
            <a:off x="7712766" y="4199355"/>
            <a:ext cx="2186609" cy="369332"/>
          </a:xfrm>
          <a:prstGeom prst="rect">
            <a:avLst/>
          </a:prstGeom>
          <a:noFill/>
        </p:spPr>
        <p:txBody>
          <a:bodyPr wrap="square" rtlCol="0">
            <a:spAutoFit/>
          </a:bodyPr>
          <a:lstStyle/>
          <a:p>
            <a:r>
              <a:rPr lang="es-CL" b="1" dirty="0">
                <a:solidFill>
                  <a:schemeClr val="bg1"/>
                </a:solidFill>
              </a:rPr>
              <a:t>Colaboración</a:t>
            </a:r>
          </a:p>
        </p:txBody>
      </p:sp>
      <p:sp>
        <p:nvSpPr>
          <p:cNvPr id="9" name="CuadroTexto 8">
            <a:extLst>
              <a:ext uri="{FF2B5EF4-FFF2-40B4-BE49-F238E27FC236}">
                <a16:creationId xmlns:a16="http://schemas.microsoft.com/office/drawing/2014/main" id="{586DE5BE-E760-4C3D-B7D3-D65A1F7A6752}"/>
              </a:ext>
            </a:extLst>
          </p:cNvPr>
          <p:cNvSpPr txBox="1"/>
          <p:nvPr/>
        </p:nvSpPr>
        <p:spPr>
          <a:xfrm>
            <a:off x="9157252" y="2875433"/>
            <a:ext cx="1444486" cy="646331"/>
          </a:xfrm>
          <a:prstGeom prst="rect">
            <a:avLst/>
          </a:prstGeom>
          <a:noFill/>
        </p:spPr>
        <p:txBody>
          <a:bodyPr wrap="square" rtlCol="0">
            <a:spAutoFit/>
          </a:bodyPr>
          <a:lstStyle/>
          <a:p>
            <a:r>
              <a:rPr lang="es-CL" b="1" dirty="0">
                <a:solidFill>
                  <a:schemeClr val="bg1"/>
                </a:solidFill>
              </a:rPr>
              <a:t>Innovación y creatividad</a:t>
            </a:r>
          </a:p>
        </p:txBody>
      </p:sp>
      <p:sp>
        <p:nvSpPr>
          <p:cNvPr id="10" name="CuadroTexto 9">
            <a:extLst>
              <a:ext uri="{FF2B5EF4-FFF2-40B4-BE49-F238E27FC236}">
                <a16:creationId xmlns:a16="http://schemas.microsoft.com/office/drawing/2014/main" id="{A8EE6C98-BCFD-478B-B2D3-C126FA16AB17}"/>
              </a:ext>
            </a:extLst>
          </p:cNvPr>
          <p:cNvSpPr txBox="1"/>
          <p:nvPr/>
        </p:nvSpPr>
        <p:spPr>
          <a:xfrm>
            <a:off x="4497970" y="1404516"/>
            <a:ext cx="2792553" cy="1200329"/>
          </a:xfrm>
          <a:prstGeom prst="rect">
            <a:avLst/>
          </a:prstGeom>
          <a:noFill/>
        </p:spPr>
        <p:txBody>
          <a:bodyPr wrap="square" rtlCol="0">
            <a:spAutoFit/>
          </a:bodyPr>
          <a:lstStyle/>
          <a:p>
            <a:pPr algn="ctr"/>
            <a:r>
              <a:rPr lang="es-CL" sz="3600" b="1" dirty="0">
                <a:solidFill>
                  <a:schemeClr val="bg1"/>
                </a:solidFill>
              </a:rPr>
              <a:t>ABI</a:t>
            </a:r>
          </a:p>
          <a:p>
            <a:pPr algn="ctr"/>
            <a:r>
              <a:rPr lang="es-CL" sz="3600" b="1" dirty="0">
                <a:solidFill>
                  <a:schemeClr val="bg1"/>
                </a:solidFill>
              </a:rPr>
              <a:t>HABILIDADES</a:t>
            </a:r>
          </a:p>
        </p:txBody>
      </p:sp>
    </p:spTree>
    <p:extLst>
      <p:ext uri="{BB962C8B-B14F-4D97-AF65-F5344CB8AC3E}">
        <p14:creationId xmlns:p14="http://schemas.microsoft.com/office/powerpoint/2010/main" val="1161141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B229E8AD-0E4B-4C2A-ADE7-475C78BFD3B2}"/>
              </a:ext>
            </a:extLst>
          </p:cNvPr>
          <p:cNvSpPr/>
          <p:nvPr/>
        </p:nvSpPr>
        <p:spPr>
          <a:xfrm>
            <a:off x="2421832" y="975585"/>
            <a:ext cx="6960705" cy="5355312"/>
          </a:xfrm>
          <a:prstGeom prst="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CL" dirty="0"/>
              <a:t>Ejemplo de Investigación:</a:t>
            </a:r>
          </a:p>
          <a:p>
            <a:pPr algn="just"/>
            <a:endParaRPr lang="es-CL" dirty="0"/>
          </a:p>
          <a:p>
            <a:pPr algn="just"/>
            <a:endParaRPr lang="es-CL" dirty="0"/>
          </a:p>
          <a:p>
            <a:pPr algn="just"/>
            <a:endParaRPr lang="es-CL" dirty="0"/>
          </a:p>
          <a:p>
            <a:pPr algn="just"/>
            <a:endParaRPr lang="es-CL" dirty="0"/>
          </a:p>
          <a:p>
            <a:pPr algn="just"/>
            <a:endParaRPr lang="es-CL" dirty="0"/>
          </a:p>
          <a:p>
            <a:pPr algn="just"/>
            <a:endParaRPr lang="es-CL" dirty="0"/>
          </a:p>
          <a:p>
            <a:pPr algn="just"/>
            <a:endParaRPr lang="es-CL" dirty="0"/>
          </a:p>
          <a:p>
            <a:pPr algn="just"/>
            <a:endParaRPr lang="es-CL" dirty="0"/>
          </a:p>
          <a:p>
            <a:pPr algn="just"/>
            <a:endParaRPr lang="es-CL" dirty="0"/>
          </a:p>
          <a:p>
            <a:pPr algn="just"/>
            <a:endParaRPr lang="es-CL" dirty="0"/>
          </a:p>
          <a:p>
            <a:pPr algn="just"/>
            <a:endParaRPr lang="es-CL" dirty="0"/>
          </a:p>
          <a:p>
            <a:pPr algn="just"/>
            <a:r>
              <a:rPr lang="es-CL" dirty="0"/>
              <a:t> </a:t>
            </a:r>
          </a:p>
          <a:p>
            <a:pPr algn="just"/>
            <a:endParaRPr lang="es-CL" dirty="0"/>
          </a:p>
          <a:p>
            <a:pPr algn="just"/>
            <a:endParaRPr lang="es-CL" dirty="0"/>
          </a:p>
          <a:p>
            <a:pPr algn="just"/>
            <a:endParaRPr lang="es-CL" dirty="0"/>
          </a:p>
          <a:p>
            <a:pPr algn="just"/>
            <a:endParaRPr lang="es-CL" dirty="0"/>
          </a:p>
          <a:p>
            <a:pPr algn="just"/>
            <a:endParaRPr lang="es-CL" dirty="0"/>
          </a:p>
          <a:p>
            <a:pPr algn="just"/>
            <a:endParaRPr lang="es-CL" dirty="0"/>
          </a:p>
        </p:txBody>
      </p:sp>
      <p:sp>
        <p:nvSpPr>
          <p:cNvPr id="2" name="Rectángulo 1">
            <a:extLst>
              <a:ext uri="{FF2B5EF4-FFF2-40B4-BE49-F238E27FC236}">
                <a16:creationId xmlns:a16="http://schemas.microsoft.com/office/drawing/2014/main" id="{69265749-A404-444F-B453-DA5DFC6F1F0E}"/>
              </a:ext>
            </a:extLst>
          </p:cNvPr>
          <p:cNvSpPr/>
          <p:nvPr/>
        </p:nvSpPr>
        <p:spPr>
          <a:xfrm>
            <a:off x="2754794" y="3197194"/>
            <a:ext cx="6294779" cy="2585323"/>
          </a:xfrm>
          <a:prstGeom prst="rect">
            <a:avLst/>
          </a:prstGeom>
        </p:spPr>
        <p:txBody>
          <a:bodyPr wrap="square">
            <a:spAutoFit/>
          </a:bodyPr>
          <a:lstStyle/>
          <a:p>
            <a:pPr algn="just"/>
            <a:r>
              <a:rPr lang="es-CL" dirty="0"/>
              <a:t>Los estudiantes investigan y leen en diferentes fuentes, qué se entiende por “consumo per cápita de energía eléctrica”. </a:t>
            </a:r>
          </a:p>
          <a:p>
            <a:pPr algn="just"/>
            <a:endParaRPr lang="es-CL" dirty="0"/>
          </a:p>
          <a:p>
            <a:pPr algn="just"/>
            <a:r>
              <a:rPr lang="es-CL" dirty="0"/>
              <a:t>Buscan estadísticas sobre el consumo per cápita de energía eléctrica en nuestro país hace 50, 40, 30 años, etc. hasta la época más cercana posible. </a:t>
            </a:r>
          </a:p>
          <a:p>
            <a:pPr algn="just"/>
            <a:endParaRPr lang="es-CL" dirty="0"/>
          </a:p>
          <a:p>
            <a:pPr algn="just"/>
            <a:r>
              <a:rPr lang="es-CL" dirty="0"/>
              <a:t>Construyen con estos datos un gráfico y predicen como será este consumo en 10, 20 y 30 años en el futuro. </a:t>
            </a:r>
          </a:p>
        </p:txBody>
      </p:sp>
      <p:pic>
        <p:nvPicPr>
          <p:cNvPr id="4" name="Imagen 3">
            <a:extLst>
              <a:ext uri="{FF2B5EF4-FFF2-40B4-BE49-F238E27FC236}">
                <a16:creationId xmlns:a16="http://schemas.microsoft.com/office/drawing/2014/main" id="{58CA548A-9B75-42C4-8D51-ADEA9DFF8DFC}"/>
              </a:ext>
            </a:extLst>
          </p:cNvPr>
          <p:cNvPicPr>
            <a:picLocks noChangeAspect="1"/>
          </p:cNvPicPr>
          <p:nvPr/>
        </p:nvPicPr>
        <p:blipFill>
          <a:blip r:embed="rId2"/>
          <a:stretch>
            <a:fillRect/>
          </a:stretch>
        </p:blipFill>
        <p:spPr>
          <a:xfrm>
            <a:off x="6245495" y="1172886"/>
            <a:ext cx="2804078" cy="1908038"/>
          </a:xfrm>
          <a:prstGeom prst="rect">
            <a:avLst/>
          </a:prstGeom>
        </p:spPr>
      </p:pic>
    </p:spTree>
    <p:extLst>
      <p:ext uri="{BB962C8B-B14F-4D97-AF65-F5344CB8AC3E}">
        <p14:creationId xmlns:p14="http://schemas.microsoft.com/office/powerpoint/2010/main" val="2972477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9FF5630-5234-4C39-B28F-79A6FF0999E3}"/>
              </a:ext>
            </a:extLst>
          </p:cNvPr>
          <p:cNvSpPr txBox="1"/>
          <p:nvPr/>
        </p:nvSpPr>
        <p:spPr>
          <a:xfrm>
            <a:off x="1333499" y="4296215"/>
            <a:ext cx="8703366" cy="1754326"/>
          </a:xfrm>
          <a:prstGeom prst="rect">
            <a:avLst/>
          </a:prstGeom>
          <a:noFill/>
        </p:spPr>
        <p:txBody>
          <a:bodyPr wrap="square" rtlCol="0">
            <a:spAutoFit/>
          </a:bodyPr>
          <a:lstStyle/>
          <a:p>
            <a:pPr algn="ctr"/>
            <a:r>
              <a:rPr lang="es-CL" sz="5400" dirty="0"/>
              <a:t>APRENDIZAJE BASADO EN PENSAMIENTO CRITICO</a:t>
            </a:r>
          </a:p>
        </p:txBody>
      </p:sp>
      <p:pic>
        <p:nvPicPr>
          <p:cNvPr id="8" name="Imagen 7">
            <a:extLst>
              <a:ext uri="{FF2B5EF4-FFF2-40B4-BE49-F238E27FC236}">
                <a16:creationId xmlns:a16="http://schemas.microsoft.com/office/drawing/2014/main" id="{1F66B302-FA21-42FB-9D13-4B9A4377ED2E}"/>
              </a:ext>
            </a:extLst>
          </p:cNvPr>
          <p:cNvPicPr>
            <a:picLocks noChangeAspect="1"/>
          </p:cNvPicPr>
          <p:nvPr/>
        </p:nvPicPr>
        <p:blipFill>
          <a:blip r:embed="rId2"/>
          <a:stretch>
            <a:fillRect/>
          </a:stretch>
        </p:blipFill>
        <p:spPr>
          <a:xfrm>
            <a:off x="1893819" y="921026"/>
            <a:ext cx="7800975" cy="2895600"/>
          </a:xfrm>
          <a:prstGeom prst="rect">
            <a:avLst/>
          </a:prstGeom>
        </p:spPr>
      </p:pic>
    </p:spTree>
    <p:extLst>
      <p:ext uri="{BB962C8B-B14F-4D97-AF65-F5344CB8AC3E}">
        <p14:creationId xmlns:p14="http://schemas.microsoft.com/office/powerpoint/2010/main" val="1425683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CAC7C27-563A-41AB-8D75-7F712B14355E}"/>
              </a:ext>
            </a:extLst>
          </p:cNvPr>
          <p:cNvPicPr>
            <a:picLocks noChangeAspect="1"/>
          </p:cNvPicPr>
          <p:nvPr/>
        </p:nvPicPr>
        <p:blipFill>
          <a:blip r:embed="rId2"/>
          <a:stretch>
            <a:fillRect/>
          </a:stretch>
        </p:blipFill>
        <p:spPr>
          <a:xfrm>
            <a:off x="3463961" y="346205"/>
            <a:ext cx="5816566" cy="5889272"/>
          </a:xfrm>
          <a:prstGeom prst="rect">
            <a:avLst/>
          </a:prstGeom>
        </p:spPr>
      </p:pic>
      <p:sp>
        <p:nvSpPr>
          <p:cNvPr id="3" name="Rectángulo 2">
            <a:extLst>
              <a:ext uri="{FF2B5EF4-FFF2-40B4-BE49-F238E27FC236}">
                <a16:creationId xmlns:a16="http://schemas.microsoft.com/office/drawing/2014/main" id="{DA264409-A26A-423A-BFD4-042F4EAF2D33}"/>
              </a:ext>
            </a:extLst>
          </p:cNvPr>
          <p:cNvSpPr/>
          <p:nvPr/>
        </p:nvSpPr>
        <p:spPr>
          <a:xfrm>
            <a:off x="4173693" y="3031534"/>
            <a:ext cx="4779238" cy="1754326"/>
          </a:xfrm>
          <a:prstGeom prst="rect">
            <a:avLst/>
          </a:prstGeom>
        </p:spPr>
        <p:txBody>
          <a:bodyPr wrap="square">
            <a:spAutoFit/>
          </a:bodyPr>
          <a:lstStyle/>
          <a:p>
            <a:pPr algn="just"/>
            <a:r>
              <a:rPr lang="es-CL" dirty="0">
                <a:solidFill>
                  <a:srgbClr val="222222"/>
                </a:solidFill>
                <a:latin typeface="arial" panose="020B0604020202020204" pitchFamily="34" charset="0"/>
              </a:rPr>
              <a:t>El </a:t>
            </a:r>
            <a:r>
              <a:rPr lang="es-CL" b="1" dirty="0">
                <a:solidFill>
                  <a:srgbClr val="222222"/>
                </a:solidFill>
                <a:latin typeface="arial" panose="020B0604020202020204" pitchFamily="34" charset="0"/>
              </a:rPr>
              <a:t>aprendizaje basado en el pensamiento crítico</a:t>
            </a:r>
            <a:r>
              <a:rPr lang="es-CL" dirty="0">
                <a:solidFill>
                  <a:srgbClr val="222222"/>
                </a:solidFill>
                <a:latin typeface="arial" panose="020B0604020202020204" pitchFamily="34" charset="0"/>
              </a:rPr>
              <a:t>, es una metodología activa que enseña a los alumnos/as a pensar, razonar, tomar decisiones y construir su propio </a:t>
            </a:r>
            <a:r>
              <a:rPr lang="es-CL" b="1" dirty="0">
                <a:solidFill>
                  <a:srgbClr val="222222"/>
                </a:solidFill>
                <a:latin typeface="arial" panose="020B0604020202020204" pitchFamily="34" charset="0"/>
              </a:rPr>
              <a:t>aprendizaje</a:t>
            </a:r>
            <a:r>
              <a:rPr lang="es-CL" dirty="0">
                <a:solidFill>
                  <a:srgbClr val="222222"/>
                </a:solidFill>
                <a:latin typeface="arial" panose="020B0604020202020204" pitchFamily="34" charset="0"/>
              </a:rPr>
              <a:t> a través del trabajo de los temas del currículo.</a:t>
            </a:r>
            <a:endParaRPr lang="es-CL" dirty="0"/>
          </a:p>
        </p:txBody>
      </p:sp>
      <p:sp>
        <p:nvSpPr>
          <p:cNvPr id="4" name="CuadroTexto 3">
            <a:extLst>
              <a:ext uri="{FF2B5EF4-FFF2-40B4-BE49-F238E27FC236}">
                <a16:creationId xmlns:a16="http://schemas.microsoft.com/office/drawing/2014/main" id="{5F5D7C1B-5DC5-492B-9599-1E704332A14D}"/>
              </a:ext>
            </a:extLst>
          </p:cNvPr>
          <p:cNvSpPr txBox="1"/>
          <p:nvPr/>
        </p:nvSpPr>
        <p:spPr>
          <a:xfrm>
            <a:off x="4148919" y="1774212"/>
            <a:ext cx="4503762" cy="707886"/>
          </a:xfrm>
          <a:prstGeom prst="rect">
            <a:avLst/>
          </a:prstGeom>
          <a:noFill/>
        </p:spPr>
        <p:txBody>
          <a:bodyPr wrap="square" rtlCol="0">
            <a:spAutoFit/>
          </a:bodyPr>
          <a:lstStyle/>
          <a:p>
            <a:pPr algn="ctr"/>
            <a:r>
              <a:rPr lang="es-CL" sz="2000" b="1" dirty="0">
                <a:solidFill>
                  <a:schemeClr val="bg1"/>
                </a:solidFill>
              </a:rPr>
              <a:t>APRENDIZAJE BASADO EN EL PENSAMIENTO CRITICO</a:t>
            </a:r>
          </a:p>
        </p:txBody>
      </p:sp>
    </p:spTree>
    <p:extLst>
      <p:ext uri="{BB962C8B-B14F-4D97-AF65-F5344CB8AC3E}">
        <p14:creationId xmlns:p14="http://schemas.microsoft.com/office/powerpoint/2010/main" val="1800566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853BD88-8A9F-46C1-A662-8B234CA382F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015448"/>
            <a:ext cx="8375374" cy="4827104"/>
          </a:xfrm>
          <a:prstGeom prst="rect">
            <a:avLst/>
          </a:prstGeom>
          <a:noFill/>
          <a:ln>
            <a:noFill/>
          </a:ln>
        </p:spPr>
      </p:pic>
      <p:sp>
        <p:nvSpPr>
          <p:cNvPr id="4" name="CuadroTexto 3">
            <a:extLst>
              <a:ext uri="{FF2B5EF4-FFF2-40B4-BE49-F238E27FC236}">
                <a16:creationId xmlns:a16="http://schemas.microsoft.com/office/drawing/2014/main" id="{A6475A30-BB8C-4CA3-AC83-791F9C12D85E}"/>
              </a:ext>
            </a:extLst>
          </p:cNvPr>
          <p:cNvSpPr txBox="1"/>
          <p:nvPr/>
        </p:nvSpPr>
        <p:spPr>
          <a:xfrm>
            <a:off x="3617843" y="159026"/>
            <a:ext cx="4028661" cy="369332"/>
          </a:xfrm>
          <a:prstGeom prst="rect">
            <a:avLst/>
          </a:prstGeom>
          <a:noFill/>
        </p:spPr>
        <p:txBody>
          <a:bodyPr wrap="square" rtlCol="0">
            <a:spAutoFit/>
          </a:bodyPr>
          <a:lstStyle/>
          <a:p>
            <a:r>
              <a:rPr lang="es-CL" dirty="0"/>
              <a:t>ETAPAS DEL PENSAMIENTO CRITICO </a:t>
            </a:r>
          </a:p>
        </p:txBody>
      </p:sp>
    </p:spTree>
    <p:extLst>
      <p:ext uri="{BB962C8B-B14F-4D97-AF65-F5344CB8AC3E}">
        <p14:creationId xmlns:p14="http://schemas.microsoft.com/office/powerpoint/2010/main" val="2338486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FD56C366-6220-47B0-A41D-AC867E5E49F5}"/>
              </a:ext>
            </a:extLst>
          </p:cNvPr>
          <p:cNvSpPr/>
          <p:nvPr/>
        </p:nvSpPr>
        <p:spPr>
          <a:xfrm>
            <a:off x="2239617" y="755374"/>
            <a:ext cx="2332383" cy="181554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Rectángulo: esquinas redondeadas 3">
            <a:extLst>
              <a:ext uri="{FF2B5EF4-FFF2-40B4-BE49-F238E27FC236}">
                <a16:creationId xmlns:a16="http://schemas.microsoft.com/office/drawing/2014/main" id="{005F5A34-D344-414B-9873-CD11EEE4968E}"/>
              </a:ext>
            </a:extLst>
          </p:cNvPr>
          <p:cNvSpPr/>
          <p:nvPr/>
        </p:nvSpPr>
        <p:spPr>
          <a:xfrm>
            <a:off x="2173356" y="4598504"/>
            <a:ext cx="2332383" cy="181554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esquinas redondeadas 4">
            <a:extLst>
              <a:ext uri="{FF2B5EF4-FFF2-40B4-BE49-F238E27FC236}">
                <a16:creationId xmlns:a16="http://schemas.microsoft.com/office/drawing/2014/main" id="{0A369C21-708A-4CFE-9FEA-CE8CAC17B3BA}"/>
              </a:ext>
            </a:extLst>
          </p:cNvPr>
          <p:cNvSpPr/>
          <p:nvPr/>
        </p:nvSpPr>
        <p:spPr>
          <a:xfrm>
            <a:off x="2173356" y="2690191"/>
            <a:ext cx="2332383" cy="181554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esquinas redondeadas 5">
            <a:extLst>
              <a:ext uri="{FF2B5EF4-FFF2-40B4-BE49-F238E27FC236}">
                <a16:creationId xmlns:a16="http://schemas.microsoft.com/office/drawing/2014/main" id="{1C28B548-32E3-4081-9EB3-619A425D2C37}"/>
              </a:ext>
            </a:extLst>
          </p:cNvPr>
          <p:cNvSpPr/>
          <p:nvPr/>
        </p:nvSpPr>
        <p:spPr>
          <a:xfrm>
            <a:off x="2385390" y="940904"/>
            <a:ext cx="2014331" cy="622853"/>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Analizar</a:t>
            </a:r>
          </a:p>
          <a:p>
            <a:pPr algn="ctr"/>
            <a:r>
              <a:rPr lang="es-CL" dirty="0"/>
              <a:t>Organizar</a:t>
            </a:r>
          </a:p>
        </p:txBody>
      </p:sp>
      <p:sp>
        <p:nvSpPr>
          <p:cNvPr id="7" name="Rectángulo: esquinas redondeadas 6">
            <a:extLst>
              <a:ext uri="{FF2B5EF4-FFF2-40B4-BE49-F238E27FC236}">
                <a16:creationId xmlns:a16="http://schemas.microsoft.com/office/drawing/2014/main" id="{BC4A2DF6-3152-4C89-BB02-05539DAC29FB}"/>
              </a:ext>
            </a:extLst>
          </p:cNvPr>
          <p:cNvSpPr/>
          <p:nvPr/>
        </p:nvSpPr>
        <p:spPr>
          <a:xfrm>
            <a:off x="2398642" y="1702905"/>
            <a:ext cx="2014331" cy="622853"/>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Razonar</a:t>
            </a:r>
          </a:p>
          <a:p>
            <a:pPr algn="ctr"/>
            <a:r>
              <a:rPr lang="es-CL" dirty="0"/>
              <a:t>Argumentar</a:t>
            </a:r>
          </a:p>
        </p:txBody>
      </p:sp>
      <p:sp>
        <p:nvSpPr>
          <p:cNvPr id="8" name="Rectángulo: esquinas redondeadas 7">
            <a:extLst>
              <a:ext uri="{FF2B5EF4-FFF2-40B4-BE49-F238E27FC236}">
                <a16:creationId xmlns:a16="http://schemas.microsoft.com/office/drawing/2014/main" id="{EEF318D6-F1F5-42AB-A4A8-8BFAD157F345}"/>
              </a:ext>
            </a:extLst>
          </p:cNvPr>
          <p:cNvSpPr/>
          <p:nvPr/>
        </p:nvSpPr>
        <p:spPr>
          <a:xfrm>
            <a:off x="2372138" y="2902225"/>
            <a:ext cx="2014331" cy="622853"/>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Cuestionar</a:t>
            </a:r>
          </a:p>
          <a:p>
            <a:pPr algn="ctr"/>
            <a:r>
              <a:rPr lang="es-CL" dirty="0"/>
              <a:t>Preguntarse</a:t>
            </a:r>
          </a:p>
        </p:txBody>
      </p:sp>
      <p:sp>
        <p:nvSpPr>
          <p:cNvPr id="9" name="Rectángulo: esquinas redondeadas 8">
            <a:extLst>
              <a:ext uri="{FF2B5EF4-FFF2-40B4-BE49-F238E27FC236}">
                <a16:creationId xmlns:a16="http://schemas.microsoft.com/office/drawing/2014/main" id="{F540AE7C-A156-48A7-BE78-E2EB4AF8BEA5}"/>
              </a:ext>
            </a:extLst>
          </p:cNvPr>
          <p:cNvSpPr/>
          <p:nvPr/>
        </p:nvSpPr>
        <p:spPr>
          <a:xfrm>
            <a:off x="2385390" y="3664226"/>
            <a:ext cx="2014331" cy="622853"/>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Evaluar</a:t>
            </a:r>
          </a:p>
        </p:txBody>
      </p:sp>
      <p:sp>
        <p:nvSpPr>
          <p:cNvPr id="10" name="Rectángulo: esquinas redondeadas 9">
            <a:extLst>
              <a:ext uri="{FF2B5EF4-FFF2-40B4-BE49-F238E27FC236}">
                <a16:creationId xmlns:a16="http://schemas.microsoft.com/office/drawing/2014/main" id="{E7896172-E6F2-472E-B302-B66C18A05A5A}"/>
              </a:ext>
            </a:extLst>
          </p:cNvPr>
          <p:cNvSpPr/>
          <p:nvPr/>
        </p:nvSpPr>
        <p:spPr>
          <a:xfrm>
            <a:off x="2358886" y="4823793"/>
            <a:ext cx="2014331" cy="622853"/>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Posicionarse</a:t>
            </a:r>
          </a:p>
          <a:p>
            <a:pPr algn="ctr"/>
            <a:r>
              <a:rPr lang="es-CL" dirty="0"/>
              <a:t>Tomar decisiones</a:t>
            </a:r>
          </a:p>
        </p:txBody>
      </p:sp>
      <p:sp>
        <p:nvSpPr>
          <p:cNvPr id="11" name="Rectángulo: esquinas redondeadas 10">
            <a:extLst>
              <a:ext uri="{FF2B5EF4-FFF2-40B4-BE49-F238E27FC236}">
                <a16:creationId xmlns:a16="http://schemas.microsoft.com/office/drawing/2014/main" id="{35981A6B-B5F6-4695-AA24-EB4C00928787}"/>
              </a:ext>
            </a:extLst>
          </p:cNvPr>
          <p:cNvSpPr/>
          <p:nvPr/>
        </p:nvSpPr>
        <p:spPr>
          <a:xfrm>
            <a:off x="2372138" y="5585794"/>
            <a:ext cx="2014331" cy="622853"/>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Actuar</a:t>
            </a:r>
          </a:p>
          <a:p>
            <a:pPr algn="ctr"/>
            <a:r>
              <a:rPr lang="es-CL" dirty="0"/>
              <a:t>Comprometerse</a:t>
            </a:r>
          </a:p>
        </p:txBody>
      </p:sp>
      <p:sp>
        <p:nvSpPr>
          <p:cNvPr id="12" name="Rectángulo: esquinas redondeadas 11">
            <a:extLst>
              <a:ext uri="{FF2B5EF4-FFF2-40B4-BE49-F238E27FC236}">
                <a16:creationId xmlns:a16="http://schemas.microsoft.com/office/drawing/2014/main" id="{0758CE94-AFC6-494E-86F5-8C175BB790AC}"/>
              </a:ext>
            </a:extLst>
          </p:cNvPr>
          <p:cNvSpPr/>
          <p:nvPr/>
        </p:nvSpPr>
        <p:spPr>
          <a:xfrm>
            <a:off x="6661700" y="755374"/>
            <a:ext cx="2332383" cy="181554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esquinas redondeadas 12">
            <a:extLst>
              <a:ext uri="{FF2B5EF4-FFF2-40B4-BE49-F238E27FC236}">
                <a16:creationId xmlns:a16="http://schemas.microsoft.com/office/drawing/2014/main" id="{19E060F4-320A-42F2-BA74-EFC1D52D29BC}"/>
              </a:ext>
            </a:extLst>
          </p:cNvPr>
          <p:cNvSpPr/>
          <p:nvPr/>
        </p:nvSpPr>
        <p:spPr>
          <a:xfrm>
            <a:off x="6595439" y="4598504"/>
            <a:ext cx="2332383" cy="181554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Rectángulo: esquinas redondeadas 13">
            <a:extLst>
              <a:ext uri="{FF2B5EF4-FFF2-40B4-BE49-F238E27FC236}">
                <a16:creationId xmlns:a16="http://schemas.microsoft.com/office/drawing/2014/main" id="{93D4CCEB-77FA-41EB-9271-A0DAFD12AB0F}"/>
              </a:ext>
            </a:extLst>
          </p:cNvPr>
          <p:cNvSpPr/>
          <p:nvPr/>
        </p:nvSpPr>
        <p:spPr>
          <a:xfrm>
            <a:off x="6595439" y="2690191"/>
            <a:ext cx="2332383" cy="181554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esquinas redondeadas 14">
            <a:extLst>
              <a:ext uri="{FF2B5EF4-FFF2-40B4-BE49-F238E27FC236}">
                <a16:creationId xmlns:a16="http://schemas.microsoft.com/office/drawing/2014/main" id="{F418E691-49A5-4740-894C-9ECC0633BBB3}"/>
              </a:ext>
            </a:extLst>
          </p:cNvPr>
          <p:cNvSpPr/>
          <p:nvPr/>
        </p:nvSpPr>
        <p:spPr>
          <a:xfrm>
            <a:off x="6807473" y="940904"/>
            <a:ext cx="2014331" cy="622853"/>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Observar/leer Informarse/ conocer Estructurarse</a:t>
            </a:r>
          </a:p>
        </p:txBody>
      </p:sp>
      <p:sp>
        <p:nvSpPr>
          <p:cNvPr id="16" name="Rectángulo: esquinas redondeadas 15">
            <a:extLst>
              <a:ext uri="{FF2B5EF4-FFF2-40B4-BE49-F238E27FC236}">
                <a16:creationId xmlns:a16="http://schemas.microsoft.com/office/drawing/2014/main" id="{B97948BE-D8E5-4AFB-B826-D41BEA6AB23D}"/>
              </a:ext>
            </a:extLst>
          </p:cNvPr>
          <p:cNvSpPr/>
          <p:nvPr/>
        </p:nvSpPr>
        <p:spPr>
          <a:xfrm>
            <a:off x="6820725" y="1702905"/>
            <a:ext cx="2014331" cy="622853"/>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Relacionar</a:t>
            </a:r>
          </a:p>
          <a:p>
            <a:pPr algn="ctr"/>
            <a:r>
              <a:rPr lang="es-CL" sz="1400" dirty="0"/>
              <a:t>Comparar</a:t>
            </a:r>
          </a:p>
          <a:p>
            <a:pPr algn="ctr"/>
            <a:r>
              <a:rPr lang="es-CL" sz="1400" dirty="0"/>
              <a:t>Justificar</a:t>
            </a:r>
          </a:p>
        </p:txBody>
      </p:sp>
      <p:sp>
        <p:nvSpPr>
          <p:cNvPr id="17" name="Rectángulo: esquinas redondeadas 16">
            <a:extLst>
              <a:ext uri="{FF2B5EF4-FFF2-40B4-BE49-F238E27FC236}">
                <a16:creationId xmlns:a16="http://schemas.microsoft.com/office/drawing/2014/main" id="{300FE955-7FFD-4A89-B53D-C1F06E6250BA}"/>
              </a:ext>
            </a:extLst>
          </p:cNvPr>
          <p:cNvSpPr/>
          <p:nvPr/>
        </p:nvSpPr>
        <p:spPr>
          <a:xfrm>
            <a:off x="6794221" y="2902225"/>
            <a:ext cx="2014331" cy="622853"/>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Preguntar</a:t>
            </a:r>
          </a:p>
          <a:p>
            <a:pPr algn="ctr"/>
            <a:r>
              <a:rPr lang="es-CL" sz="1400" dirty="0"/>
              <a:t>Investigar</a:t>
            </a:r>
          </a:p>
          <a:p>
            <a:pPr algn="ctr"/>
            <a:r>
              <a:rPr lang="es-CL" sz="1400" dirty="0"/>
              <a:t>Contrastar/debatir</a:t>
            </a:r>
          </a:p>
        </p:txBody>
      </p:sp>
      <p:sp>
        <p:nvSpPr>
          <p:cNvPr id="18" name="Rectángulo: esquinas redondeadas 17">
            <a:extLst>
              <a:ext uri="{FF2B5EF4-FFF2-40B4-BE49-F238E27FC236}">
                <a16:creationId xmlns:a16="http://schemas.microsoft.com/office/drawing/2014/main" id="{CA6A89A6-BD92-47DF-B435-BCCB81539B4B}"/>
              </a:ext>
            </a:extLst>
          </p:cNvPr>
          <p:cNvSpPr/>
          <p:nvPr/>
        </p:nvSpPr>
        <p:spPr>
          <a:xfrm>
            <a:off x="6807473" y="3664226"/>
            <a:ext cx="2014331" cy="622853"/>
          </a:xfrm>
          <a:prstGeom prst="roundRect">
            <a:avLst>
              <a:gd name="adj" fmla="val 50000"/>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Discriminar/ponderar Valorar -  jerarquizar</a:t>
            </a:r>
          </a:p>
        </p:txBody>
      </p:sp>
      <p:sp>
        <p:nvSpPr>
          <p:cNvPr id="19" name="Rectángulo: esquinas redondeadas 18">
            <a:extLst>
              <a:ext uri="{FF2B5EF4-FFF2-40B4-BE49-F238E27FC236}">
                <a16:creationId xmlns:a16="http://schemas.microsoft.com/office/drawing/2014/main" id="{37A091A2-566D-403F-8844-05D621DF3602}"/>
              </a:ext>
            </a:extLst>
          </p:cNvPr>
          <p:cNvSpPr/>
          <p:nvPr/>
        </p:nvSpPr>
        <p:spPr>
          <a:xfrm>
            <a:off x="6780969" y="4823793"/>
            <a:ext cx="2014331" cy="622853"/>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Discernir Emitir juicio</a:t>
            </a:r>
          </a:p>
          <a:p>
            <a:pPr algn="ctr"/>
            <a:r>
              <a:rPr lang="es-CL" sz="1400" dirty="0"/>
              <a:t>Proponer soluciones</a:t>
            </a:r>
          </a:p>
        </p:txBody>
      </p:sp>
      <p:sp>
        <p:nvSpPr>
          <p:cNvPr id="20" name="Rectángulo: esquinas redondeadas 19">
            <a:extLst>
              <a:ext uri="{FF2B5EF4-FFF2-40B4-BE49-F238E27FC236}">
                <a16:creationId xmlns:a16="http://schemas.microsoft.com/office/drawing/2014/main" id="{35E60916-E572-4298-A5B5-F96313068543}"/>
              </a:ext>
            </a:extLst>
          </p:cNvPr>
          <p:cNvSpPr/>
          <p:nvPr/>
        </p:nvSpPr>
        <p:spPr>
          <a:xfrm>
            <a:off x="6794221" y="5585794"/>
            <a:ext cx="2014331" cy="622853"/>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t>Participar activamente implicarse</a:t>
            </a:r>
          </a:p>
          <a:p>
            <a:pPr algn="ctr"/>
            <a:r>
              <a:rPr lang="es-CL" sz="1400" dirty="0"/>
              <a:t>Transformar la realidad</a:t>
            </a:r>
          </a:p>
        </p:txBody>
      </p:sp>
      <p:sp>
        <p:nvSpPr>
          <p:cNvPr id="21" name="Flecha: a la derecha con bandas 20">
            <a:extLst>
              <a:ext uri="{FF2B5EF4-FFF2-40B4-BE49-F238E27FC236}">
                <a16:creationId xmlns:a16="http://schemas.microsoft.com/office/drawing/2014/main" id="{8BFADEBB-5244-4148-887B-8AC40B063CD8}"/>
              </a:ext>
            </a:extLst>
          </p:cNvPr>
          <p:cNvSpPr/>
          <p:nvPr/>
        </p:nvSpPr>
        <p:spPr>
          <a:xfrm>
            <a:off x="4587735" y="1080051"/>
            <a:ext cx="2007703" cy="483706"/>
          </a:xfrm>
          <a:prstGeom prst="striped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2" name="Flecha: a la derecha con bandas 21">
            <a:extLst>
              <a:ext uri="{FF2B5EF4-FFF2-40B4-BE49-F238E27FC236}">
                <a16:creationId xmlns:a16="http://schemas.microsoft.com/office/drawing/2014/main" id="{C55F217A-FCCA-4616-AF35-2731D5369A5D}"/>
              </a:ext>
            </a:extLst>
          </p:cNvPr>
          <p:cNvSpPr/>
          <p:nvPr/>
        </p:nvSpPr>
        <p:spPr>
          <a:xfrm>
            <a:off x="4571998" y="1772478"/>
            <a:ext cx="2007703" cy="483706"/>
          </a:xfrm>
          <a:prstGeom prst="striped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Flecha: a la derecha con bandas 22">
            <a:extLst>
              <a:ext uri="{FF2B5EF4-FFF2-40B4-BE49-F238E27FC236}">
                <a16:creationId xmlns:a16="http://schemas.microsoft.com/office/drawing/2014/main" id="{F3352CE5-700F-484D-A1B6-DB486E1C3C87}"/>
              </a:ext>
            </a:extLst>
          </p:cNvPr>
          <p:cNvSpPr/>
          <p:nvPr/>
        </p:nvSpPr>
        <p:spPr>
          <a:xfrm>
            <a:off x="4488345" y="3009897"/>
            <a:ext cx="2007703" cy="483706"/>
          </a:xfrm>
          <a:prstGeom prst="striped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Flecha: a la derecha con bandas 23">
            <a:extLst>
              <a:ext uri="{FF2B5EF4-FFF2-40B4-BE49-F238E27FC236}">
                <a16:creationId xmlns:a16="http://schemas.microsoft.com/office/drawing/2014/main" id="{9A177BC2-B1FB-4789-8582-96159FDF4BF1}"/>
              </a:ext>
            </a:extLst>
          </p:cNvPr>
          <p:cNvSpPr/>
          <p:nvPr/>
        </p:nvSpPr>
        <p:spPr>
          <a:xfrm>
            <a:off x="4518993" y="3733799"/>
            <a:ext cx="2007703" cy="483706"/>
          </a:xfrm>
          <a:prstGeom prst="striped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Flecha: a la derecha con bandas 24">
            <a:extLst>
              <a:ext uri="{FF2B5EF4-FFF2-40B4-BE49-F238E27FC236}">
                <a16:creationId xmlns:a16="http://schemas.microsoft.com/office/drawing/2014/main" id="{E1FC1DB2-FCD2-4E87-996C-F1E9B4FC1F54}"/>
              </a:ext>
            </a:extLst>
          </p:cNvPr>
          <p:cNvSpPr/>
          <p:nvPr/>
        </p:nvSpPr>
        <p:spPr>
          <a:xfrm>
            <a:off x="4518993" y="4944717"/>
            <a:ext cx="2007703" cy="483706"/>
          </a:xfrm>
          <a:prstGeom prst="striped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6" name="Flecha: a la derecha con bandas 25">
            <a:extLst>
              <a:ext uri="{FF2B5EF4-FFF2-40B4-BE49-F238E27FC236}">
                <a16:creationId xmlns:a16="http://schemas.microsoft.com/office/drawing/2014/main" id="{0E7C355F-21D1-42F9-BD85-CFBB6BA1D47D}"/>
              </a:ext>
            </a:extLst>
          </p:cNvPr>
          <p:cNvSpPr/>
          <p:nvPr/>
        </p:nvSpPr>
        <p:spPr>
          <a:xfrm>
            <a:off x="4518164" y="5695119"/>
            <a:ext cx="2007703" cy="483706"/>
          </a:xfrm>
          <a:prstGeom prst="striped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CuadroTexto 27">
            <a:extLst>
              <a:ext uri="{FF2B5EF4-FFF2-40B4-BE49-F238E27FC236}">
                <a16:creationId xmlns:a16="http://schemas.microsoft.com/office/drawing/2014/main" id="{F2E0CB0B-913A-4B4E-A5D5-6067A3B50292}"/>
              </a:ext>
            </a:extLst>
          </p:cNvPr>
          <p:cNvSpPr txBox="1"/>
          <p:nvPr/>
        </p:nvSpPr>
        <p:spPr>
          <a:xfrm>
            <a:off x="2557669" y="357809"/>
            <a:ext cx="2014329" cy="369332"/>
          </a:xfrm>
          <a:prstGeom prst="rect">
            <a:avLst/>
          </a:prstGeom>
          <a:noFill/>
        </p:spPr>
        <p:txBody>
          <a:bodyPr wrap="square" rtlCol="0">
            <a:spAutoFit/>
          </a:bodyPr>
          <a:lstStyle/>
          <a:p>
            <a:r>
              <a:rPr lang="es-CL" dirty="0"/>
              <a:t>Niveles de dominio</a:t>
            </a:r>
          </a:p>
        </p:txBody>
      </p:sp>
      <p:sp>
        <p:nvSpPr>
          <p:cNvPr id="29" name="CuadroTexto 28">
            <a:extLst>
              <a:ext uri="{FF2B5EF4-FFF2-40B4-BE49-F238E27FC236}">
                <a16:creationId xmlns:a16="http://schemas.microsoft.com/office/drawing/2014/main" id="{59752C26-AD74-4AAB-B394-43B37EF16E34}"/>
              </a:ext>
            </a:extLst>
          </p:cNvPr>
          <p:cNvSpPr txBox="1"/>
          <p:nvPr/>
        </p:nvSpPr>
        <p:spPr>
          <a:xfrm>
            <a:off x="7231543" y="357809"/>
            <a:ext cx="2014329" cy="369332"/>
          </a:xfrm>
          <a:prstGeom prst="rect">
            <a:avLst/>
          </a:prstGeom>
          <a:noFill/>
        </p:spPr>
        <p:txBody>
          <a:bodyPr wrap="square" rtlCol="0">
            <a:spAutoFit/>
          </a:bodyPr>
          <a:lstStyle/>
          <a:p>
            <a:r>
              <a:rPr lang="es-CL" dirty="0"/>
              <a:t>Actividades</a:t>
            </a:r>
          </a:p>
        </p:txBody>
      </p:sp>
    </p:spTree>
    <p:extLst>
      <p:ext uri="{BB962C8B-B14F-4D97-AF65-F5344CB8AC3E}">
        <p14:creationId xmlns:p14="http://schemas.microsoft.com/office/powerpoint/2010/main" val="2876911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DE685EA6-5CBC-4D36-87C1-BA98186ED75C}"/>
              </a:ext>
            </a:extLst>
          </p:cNvPr>
          <p:cNvPicPr>
            <a:picLocks noChangeAspect="1"/>
          </p:cNvPicPr>
          <p:nvPr/>
        </p:nvPicPr>
        <p:blipFill>
          <a:blip r:embed="rId2"/>
          <a:stretch>
            <a:fillRect/>
          </a:stretch>
        </p:blipFill>
        <p:spPr>
          <a:xfrm>
            <a:off x="270343" y="2075169"/>
            <a:ext cx="5125281" cy="2968611"/>
          </a:xfrm>
          <a:prstGeom prst="rect">
            <a:avLst/>
          </a:prstGeom>
        </p:spPr>
      </p:pic>
      <p:sp>
        <p:nvSpPr>
          <p:cNvPr id="14" name="Flecha: a la izquierda y derecha 13">
            <a:extLst>
              <a:ext uri="{FF2B5EF4-FFF2-40B4-BE49-F238E27FC236}">
                <a16:creationId xmlns:a16="http://schemas.microsoft.com/office/drawing/2014/main" id="{429CCA1A-331B-4B95-9EEE-44C2AC23D96E}"/>
              </a:ext>
            </a:extLst>
          </p:cNvPr>
          <p:cNvSpPr/>
          <p:nvPr/>
        </p:nvSpPr>
        <p:spPr>
          <a:xfrm>
            <a:off x="5511673" y="3429000"/>
            <a:ext cx="864358" cy="40943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Rectángulo 15">
            <a:extLst>
              <a:ext uri="{FF2B5EF4-FFF2-40B4-BE49-F238E27FC236}">
                <a16:creationId xmlns:a16="http://schemas.microsoft.com/office/drawing/2014/main" id="{39DCF89C-411F-4B0A-B326-89056EC445AD}"/>
              </a:ext>
            </a:extLst>
          </p:cNvPr>
          <p:cNvSpPr/>
          <p:nvPr/>
        </p:nvSpPr>
        <p:spPr>
          <a:xfrm>
            <a:off x="1319549" y="424390"/>
            <a:ext cx="8442760" cy="861774"/>
          </a:xfrm>
          <a:prstGeom prst="rect">
            <a:avLst/>
          </a:prstGeom>
        </p:spPr>
        <p:txBody>
          <a:bodyPr wrap="none">
            <a:spAutoFit/>
          </a:bodyPr>
          <a:lstStyle/>
          <a:p>
            <a:r>
              <a:rPr lang="es-CL" dirty="0">
                <a:latin typeface="Roboto"/>
              </a:rPr>
              <a:t>Cambio nuestra cotidianidad…</a:t>
            </a:r>
            <a:r>
              <a:rPr lang="es-CL" sz="3200" dirty="0"/>
              <a:t>Enseñar y aprender a distancia</a:t>
            </a:r>
          </a:p>
          <a:p>
            <a:endParaRPr lang="es-CL" dirty="0"/>
          </a:p>
        </p:txBody>
      </p:sp>
      <p:graphicFrame>
        <p:nvGraphicFramePr>
          <p:cNvPr id="18" name="Diagrama 17">
            <a:extLst>
              <a:ext uri="{FF2B5EF4-FFF2-40B4-BE49-F238E27FC236}">
                <a16:creationId xmlns:a16="http://schemas.microsoft.com/office/drawing/2014/main" id="{163271D8-B390-4454-A9CB-733426DF0E51}"/>
              </a:ext>
            </a:extLst>
          </p:cNvPr>
          <p:cNvGraphicFramePr/>
          <p:nvPr>
            <p:extLst>
              <p:ext uri="{D42A27DB-BD31-4B8C-83A1-F6EECF244321}">
                <p14:modId xmlns:p14="http://schemas.microsoft.com/office/powerpoint/2010/main" val="3702747263"/>
              </p:ext>
            </p:extLst>
          </p:nvPr>
        </p:nvGraphicFramePr>
        <p:xfrm>
          <a:off x="5279575" y="121339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2009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AC0278A-3116-44AA-913A-EA5CE443DD1D}"/>
              </a:ext>
            </a:extLst>
          </p:cNvPr>
          <p:cNvSpPr/>
          <p:nvPr/>
        </p:nvSpPr>
        <p:spPr>
          <a:xfrm>
            <a:off x="1179443" y="2782956"/>
            <a:ext cx="426720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CL" b="1" dirty="0">
                <a:solidFill>
                  <a:srgbClr val="222222"/>
                </a:solidFill>
                <a:latin typeface="arial" panose="020B0604020202020204" pitchFamily="34" charset="0"/>
              </a:rPr>
              <a:t>¿Cómo desarrollar el pensamiento crítico?</a:t>
            </a:r>
            <a:r>
              <a:rPr lang="es-CL" dirty="0">
                <a:solidFill>
                  <a:srgbClr val="222222"/>
                </a:solidFill>
                <a:latin typeface="arial" panose="020B0604020202020204" pitchFamily="34" charset="0"/>
              </a:rPr>
              <a:t> </a:t>
            </a:r>
          </a:p>
          <a:p>
            <a:endParaRPr lang="es-CL" dirty="0">
              <a:solidFill>
                <a:srgbClr val="222222"/>
              </a:solidFill>
              <a:latin typeface="arial" panose="020B0604020202020204" pitchFamily="34" charset="0"/>
            </a:endParaRPr>
          </a:p>
        </p:txBody>
      </p:sp>
      <p:sp>
        <p:nvSpPr>
          <p:cNvPr id="3" name="Rectángulo 2">
            <a:extLst>
              <a:ext uri="{FF2B5EF4-FFF2-40B4-BE49-F238E27FC236}">
                <a16:creationId xmlns:a16="http://schemas.microsoft.com/office/drawing/2014/main" id="{805391BD-7E34-4DE3-A0C7-2FCE52858A1E}"/>
              </a:ext>
            </a:extLst>
          </p:cNvPr>
          <p:cNvSpPr/>
          <p:nvPr/>
        </p:nvSpPr>
        <p:spPr>
          <a:xfrm>
            <a:off x="5605669" y="257146"/>
            <a:ext cx="5910470" cy="6006452"/>
          </a:xfrm>
          <a:prstGeom prst="rect">
            <a:avLst/>
          </a:prstGeom>
          <a:ln w="57150"/>
        </p:spPr>
        <p:style>
          <a:lnRef idx="2">
            <a:schemeClr val="accent5"/>
          </a:lnRef>
          <a:fillRef idx="1">
            <a:schemeClr val="lt1"/>
          </a:fillRef>
          <a:effectRef idx="0">
            <a:schemeClr val="accent5"/>
          </a:effectRef>
          <a:fontRef idx="minor">
            <a:schemeClr val="dk1"/>
          </a:fontRef>
        </p:style>
        <p:txBody>
          <a:bodyPr wrap="square">
            <a:spAutoFit/>
          </a:bodyPr>
          <a:lstStyle/>
          <a:p>
            <a:pPr marL="342900" lvl="0" indent="-342900" algn="just">
              <a:lnSpc>
                <a:spcPct val="107000"/>
              </a:lnSpc>
              <a:spcAft>
                <a:spcPts val="0"/>
              </a:spcAft>
              <a:buFont typeface="Calibri" panose="020F0502020204030204" pitchFamily="34" charset="0"/>
              <a:buChar char="-"/>
            </a:pPr>
            <a:r>
              <a:rPr lang="es-CL" dirty="0">
                <a:latin typeface="Calibri" panose="020F0502020204030204" pitchFamily="34" charset="0"/>
                <a:ea typeface="Times New Roman" panose="02020603050405020304" pitchFamily="18" charset="0"/>
                <a:cs typeface="Calibri" panose="020F0502020204030204" pitchFamily="34" charset="0"/>
              </a:rPr>
              <a:t>Buscar y evaluar información con pautas orientadoras que les permita interpretar, argumentar sus juicios.</a:t>
            </a:r>
          </a:p>
          <a:p>
            <a:pPr lvl="0" algn="just">
              <a:lnSpc>
                <a:spcPct val="107000"/>
              </a:lnSpc>
              <a:spcAft>
                <a:spcPts val="0"/>
              </a:spcAft>
            </a:pPr>
            <a:endParaRPr lang="es-C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es-CL" dirty="0">
                <a:latin typeface="Calibri" panose="020F0502020204030204" pitchFamily="34" charset="0"/>
                <a:ea typeface="Times New Roman" panose="02020603050405020304" pitchFamily="18" charset="0"/>
                <a:cs typeface="Calibri" panose="020F0502020204030204" pitchFamily="34" charset="0"/>
              </a:rPr>
              <a:t>Permitir que examinen e identifiquen ideas, produzcan resultados y analicen argumentos.</a:t>
            </a:r>
          </a:p>
          <a:p>
            <a:pPr lvl="0" algn="just">
              <a:lnSpc>
                <a:spcPct val="107000"/>
              </a:lnSpc>
              <a:spcAft>
                <a:spcPts val="0"/>
              </a:spcAft>
            </a:pPr>
            <a:endParaRPr lang="es-C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es-CL" dirty="0">
                <a:latin typeface="Calibri" panose="020F0502020204030204" pitchFamily="34" charset="0"/>
                <a:ea typeface="Times New Roman" panose="02020603050405020304" pitchFamily="18" charset="0"/>
                <a:cs typeface="Calibri" panose="020F0502020204030204" pitchFamily="34" charset="0"/>
              </a:rPr>
              <a:t>Generar oportunidades para que sinteticen y establezcan conexiones entre la información y los argumentos.</a:t>
            </a:r>
          </a:p>
          <a:p>
            <a:pPr marL="342900" lvl="0" indent="-342900" algn="just">
              <a:lnSpc>
                <a:spcPct val="107000"/>
              </a:lnSpc>
              <a:spcAft>
                <a:spcPts val="0"/>
              </a:spcAft>
              <a:buFont typeface="Calibri" panose="020F0502020204030204" pitchFamily="34" charset="0"/>
              <a:buChar char="-"/>
            </a:pPr>
            <a:endParaRPr lang="es-C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es-CL" dirty="0">
                <a:solidFill>
                  <a:srgbClr val="000000"/>
                </a:solidFill>
                <a:latin typeface="Calibri" panose="020F0502020204030204" pitchFamily="34" charset="0"/>
                <a:ea typeface="Calibri" panose="020F0502020204030204" pitchFamily="34" charset="0"/>
                <a:cs typeface="Calibri" panose="020F0502020204030204" pitchFamily="34" charset="0"/>
              </a:rPr>
              <a:t>Ayudarlos a reconocer sus propios juicios, ponerlos a prueba y en diálogo con nuevos argumentos. </a:t>
            </a:r>
          </a:p>
          <a:p>
            <a:pPr marL="342900" lvl="0" indent="-342900" algn="just">
              <a:lnSpc>
                <a:spcPct val="107000"/>
              </a:lnSpc>
              <a:spcAft>
                <a:spcPts val="0"/>
              </a:spcAft>
              <a:buFont typeface="Calibri" panose="020F0502020204030204" pitchFamily="34" charset="0"/>
              <a:buChar char="-"/>
            </a:pPr>
            <a:endParaRPr lang="es-C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es-CL" dirty="0">
                <a:latin typeface="Calibri" panose="020F0502020204030204" pitchFamily="34" charset="0"/>
                <a:ea typeface="Times New Roman" panose="02020603050405020304" pitchFamily="18" charset="0"/>
                <a:cs typeface="Calibri" panose="020F0502020204030204" pitchFamily="34" charset="0"/>
              </a:rPr>
              <a:t>Crear desafíos de aprendizaje que incentive valores como mentalidad abierta, empatía, racionalidad, autonomía y autocrítica.</a:t>
            </a:r>
          </a:p>
          <a:p>
            <a:pPr marL="342900" lvl="0" indent="-342900" algn="just">
              <a:lnSpc>
                <a:spcPct val="107000"/>
              </a:lnSpc>
              <a:spcAft>
                <a:spcPts val="0"/>
              </a:spcAft>
              <a:buFont typeface="Calibri" panose="020F0502020204030204" pitchFamily="34" charset="0"/>
              <a:buChar char="-"/>
            </a:pPr>
            <a:endParaRPr lang="es-C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es-CL" dirty="0">
                <a:latin typeface="Calibri" panose="020F0502020204030204" pitchFamily="34" charset="0"/>
                <a:ea typeface="Times New Roman" panose="02020603050405020304" pitchFamily="18" charset="0"/>
                <a:cs typeface="Calibri" panose="020F0502020204030204" pitchFamily="34" charset="0"/>
              </a:rPr>
              <a:t>Promover experiencias de aprendizaje donde el estudiante pueda describir y explorar sus propias creencias, expresar libremente sus sentimientos y comunicar sus opiniones. </a:t>
            </a:r>
            <a:endParaRPr lang="es-CL"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885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EF92117-1B19-4A93-A694-8332B23C6310}"/>
              </a:ext>
            </a:extLst>
          </p:cNvPr>
          <p:cNvSpPr txBox="1"/>
          <p:nvPr/>
        </p:nvSpPr>
        <p:spPr>
          <a:xfrm>
            <a:off x="6766718" y="1028526"/>
            <a:ext cx="5115340" cy="400110"/>
          </a:xfrm>
          <a:prstGeom prst="rect">
            <a:avLst/>
          </a:prstGeom>
          <a:noFill/>
        </p:spPr>
        <p:txBody>
          <a:bodyPr wrap="square" rtlCol="0">
            <a:spAutoFit/>
          </a:bodyPr>
          <a:lstStyle/>
          <a:p>
            <a:r>
              <a:rPr lang="es-CL" sz="2000" b="1" dirty="0"/>
              <a:t>Postura personal argumentada</a:t>
            </a:r>
          </a:p>
        </p:txBody>
      </p:sp>
      <p:sp>
        <p:nvSpPr>
          <p:cNvPr id="5" name="CuadroTexto 4">
            <a:extLst>
              <a:ext uri="{FF2B5EF4-FFF2-40B4-BE49-F238E27FC236}">
                <a16:creationId xmlns:a16="http://schemas.microsoft.com/office/drawing/2014/main" id="{795CC5AE-BBA4-43DD-A18E-B68240469B15}"/>
              </a:ext>
            </a:extLst>
          </p:cNvPr>
          <p:cNvSpPr txBox="1"/>
          <p:nvPr/>
        </p:nvSpPr>
        <p:spPr>
          <a:xfrm>
            <a:off x="410817" y="1997839"/>
            <a:ext cx="5115340"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L" dirty="0"/>
              <a:t>Ejemplo:</a:t>
            </a:r>
          </a:p>
          <a:p>
            <a:endParaRPr lang="es-CL" dirty="0"/>
          </a:p>
          <a:p>
            <a:pPr algn="just"/>
            <a:r>
              <a:rPr lang="es-CL" dirty="0"/>
              <a:t>Deliberar e intercambiar ideas sobre por el beneficio o perjuicio que traería a sus vidas el sustituir las botellas de plástico por botellas de vidrio.</a:t>
            </a:r>
          </a:p>
          <a:p>
            <a:pPr algn="just"/>
            <a:endParaRPr lang="es-CL" dirty="0"/>
          </a:p>
          <a:p>
            <a:pPr marL="285750" indent="-285750" algn="just">
              <a:buFont typeface="Arial" panose="020B0604020202020204" pitchFamily="34" charset="0"/>
              <a:buChar char="•"/>
            </a:pPr>
            <a:r>
              <a:rPr lang="es-CL" dirty="0"/>
              <a:t>Analizar diferentes posturas</a:t>
            </a:r>
          </a:p>
          <a:p>
            <a:pPr marL="285750" indent="-285750" algn="just">
              <a:buFont typeface="Arial" panose="020B0604020202020204" pitchFamily="34" charset="0"/>
              <a:buChar char="•"/>
            </a:pPr>
            <a:r>
              <a:rPr lang="es-CL" dirty="0"/>
              <a:t>Expresar su propia postura, explicando las razones con argumentos  que la sustentan.</a:t>
            </a:r>
          </a:p>
          <a:p>
            <a:endParaRPr lang="es-CL" dirty="0"/>
          </a:p>
        </p:txBody>
      </p:sp>
      <p:pic>
        <p:nvPicPr>
          <p:cNvPr id="6" name="Imagen 5">
            <a:extLst>
              <a:ext uri="{FF2B5EF4-FFF2-40B4-BE49-F238E27FC236}">
                <a16:creationId xmlns:a16="http://schemas.microsoft.com/office/drawing/2014/main" id="{E722E593-3826-4245-9ABF-BABCF5CE77AC}"/>
              </a:ext>
            </a:extLst>
          </p:cNvPr>
          <p:cNvPicPr>
            <a:picLocks noChangeAspect="1"/>
          </p:cNvPicPr>
          <p:nvPr/>
        </p:nvPicPr>
        <p:blipFill>
          <a:blip r:embed="rId2"/>
          <a:stretch>
            <a:fillRect/>
          </a:stretch>
        </p:blipFill>
        <p:spPr>
          <a:xfrm>
            <a:off x="6312164" y="2092424"/>
            <a:ext cx="5440846" cy="2848745"/>
          </a:xfrm>
          <a:prstGeom prst="rect">
            <a:avLst/>
          </a:prstGeom>
        </p:spPr>
      </p:pic>
      <p:sp>
        <p:nvSpPr>
          <p:cNvPr id="7" name="Flecha: a la derecha 6">
            <a:extLst>
              <a:ext uri="{FF2B5EF4-FFF2-40B4-BE49-F238E27FC236}">
                <a16:creationId xmlns:a16="http://schemas.microsoft.com/office/drawing/2014/main" id="{513A662E-F327-4F8E-B161-B103599783DF}"/>
              </a:ext>
            </a:extLst>
          </p:cNvPr>
          <p:cNvSpPr/>
          <p:nvPr/>
        </p:nvSpPr>
        <p:spPr>
          <a:xfrm>
            <a:off x="5676059" y="3516797"/>
            <a:ext cx="486203"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04524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FECEAA14-DA77-442D-A99B-7C05CBE4C574}"/>
              </a:ext>
            </a:extLst>
          </p:cNvPr>
          <p:cNvGrpSpPr/>
          <p:nvPr/>
        </p:nvGrpSpPr>
        <p:grpSpPr>
          <a:xfrm>
            <a:off x="4566241" y="79807"/>
            <a:ext cx="5533102" cy="6662187"/>
            <a:chOff x="1045118" y="0"/>
            <a:chExt cx="5660738" cy="6858000"/>
          </a:xfrm>
        </p:grpSpPr>
        <p:pic>
          <p:nvPicPr>
            <p:cNvPr id="3" name="Imagen 2">
              <a:extLst>
                <a:ext uri="{FF2B5EF4-FFF2-40B4-BE49-F238E27FC236}">
                  <a16:creationId xmlns:a16="http://schemas.microsoft.com/office/drawing/2014/main" id="{7ADFE685-DEA5-47DB-87D2-49EE42D9AD38}"/>
                </a:ext>
              </a:extLst>
            </p:cNvPr>
            <p:cNvPicPr>
              <a:picLocks noChangeAspect="1"/>
            </p:cNvPicPr>
            <p:nvPr/>
          </p:nvPicPr>
          <p:blipFill>
            <a:blip r:embed="rId2"/>
            <a:stretch>
              <a:fillRect/>
            </a:stretch>
          </p:blipFill>
          <p:spPr>
            <a:xfrm>
              <a:off x="1045118" y="0"/>
              <a:ext cx="5660738" cy="6858000"/>
            </a:xfrm>
            <a:prstGeom prst="rect">
              <a:avLst/>
            </a:prstGeom>
          </p:spPr>
        </p:pic>
        <p:sp>
          <p:nvSpPr>
            <p:cNvPr id="4" name="CuadroTexto 3">
              <a:extLst>
                <a:ext uri="{FF2B5EF4-FFF2-40B4-BE49-F238E27FC236}">
                  <a16:creationId xmlns:a16="http://schemas.microsoft.com/office/drawing/2014/main" id="{AA64E903-20F2-44BB-9FBD-F67113899F68}"/>
                </a:ext>
              </a:extLst>
            </p:cNvPr>
            <p:cNvSpPr txBox="1"/>
            <p:nvPr/>
          </p:nvSpPr>
          <p:spPr>
            <a:xfrm>
              <a:off x="1542197" y="1542197"/>
              <a:ext cx="1624084" cy="584775"/>
            </a:xfrm>
            <a:prstGeom prst="rect">
              <a:avLst/>
            </a:prstGeom>
            <a:noFill/>
          </p:spPr>
          <p:txBody>
            <a:bodyPr wrap="square" rtlCol="0">
              <a:spAutoFit/>
            </a:bodyPr>
            <a:lstStyle/>
            <a:p>
              <a:r>
                <a:rPr lang="es-CL" sz="1600" b="1" dirty="0">
                  <a:solidFill>
                    <a:schemeClr val="bg1"/>
                  </a:solidFill>
                </a:rPr>
                <a:t>EVALUACIÓN FORMATIVA</a:t>
              </a:r>
            </a:p>
          </p:txBody>
        </p:sp>
        <p:sp>
          <p:nvSpPr>
            <p:cNvPr id="5" name="CuadroTexto 4">
              <a:extLst>
                <a:ext uri="{FF2B5EF4-FFF2-40B4-BE49-F238E27FC236}">
                  <a16:creationId xmlns:a16="http://schemas.microsoft.com/office/drawing/2014/main" id="{2CA68E01-0632-406C-B169-EDCFCC7656B7}"/>
                </a:ext>
              </a:extLst>
            </p:cNvPr>
            <p:cNvSpPr txBox="1"/>
            <p:nvPr/>
          </p:nvSpPr>
          <p:spPr>
            <a:xfrm>
              <a:off x="4640238" y="1337481"/>
              <a:ext cx="1746913" cy="830997"/>
            </a:xfrm>
            <a:prstGeom prst="rect">
              <a:avLst/>
            </a:prstGeom>
            <a:noFill/>
          </p:spPr>
          <p:txBody>
            <a:bodyPr wrap="square" rtlCol="0">
              <a:spAutoFit/>
            </a:bodyPr>
            <a:lstStyle/>
            <a:p>
              <a:pPr algn="ctr"/>
              <a:r>
                <a:rPr lang="es-CL" sz="1600" b="1" dirty="0">
                  <a:solidFill>
                    <a:schemeClr val="bg1"/>
                  </a:solidFill>
                </a:rPr>
                <a:t>COMBINACIÓN DE ESTRATEGIAS TECNICAS</a:t>
              </a:r>
            </a:p>
          </p:txBody>
        </p:sp>
        <p:sp>
          <p:nvSpPr>
            <p:cNvPr id="6" name="CuadroTexto 5">
              <a:extLst>
                <a:ext uri="{FF2B5EF4-FFF2-40B4-BE49-F238E27FC236}">
                  <a16:creationId xmlns:a16="http://schemas.microsoft.com/office/drawing/2014/main" id="{05D64373-E842-4C9E-8882-69C35596BE22}"/>
                </a:ext>
              </a:extLst>
            </p:cNvPr>
            <p:cNvSpPr txBox="1"/>
            <p:nvPr/>
          </p:nvSpPr>
          <p:spPr>
            <a:xfrm>
              <a:off x="5240741" y="3442648"/>
              <a:ext cx="1419366" cy="584775"/>
            </a:xfrm>
            <a:prstGeom prst="rect">
              <a:avLst/>
            </a:prstGeom>
            <a:noFill/>
          </p:spPr>
          <p:txBody>
            <a:bodyPr wrap="square" rtlCol="0">
              <a:spAutoFit/>
            </a:bodyPr>
            <a:lstStyle/>
            <a:p>
              <a:pPr algn="ctr"/>
              <a:r>
                <a:rPr lang="es-CL" sz="1600" b="1" dirty="0">
                  <a:solidFill>
                    <a:schemeClr val="bg1"/>
                  </a:solidFill>
                </a:rPr>
                <a:t>EVALUACIÓN INTEGRAL</a:t>
              </a:r>
            </a:p>
          </p:txBody>
        </p:sp>
        <p:sp>
          <p:nvSpPr>
            <p:cNvPr id="7" name="CuadroTexto 6">
              <a:extLst>
                <a:ext uri="{FF2B5EF4-FFF2-40B4-BE49-F238E27FC236}">
                  <a16:creationId xmlns:a16="http://schemas.microsoft.com/office/drawing/2014/main" id="{08172C4C-CD7C-4A3F-97E4-ABC6D0E86629}"/>
                </a:ext>
              </a:extLst>
            </p:cNvPr>
            <p:cNvSpPr txBox="1"/>
            <p:nvPr/>
          </p:nvSpPr>
          <p:spPr>
            <a:xfrm>
              <a:off x="4299044" y="5850206"/>
              <a:ext cx="2142699" cy="338554"/>
            </a:xfrm>
            <a:prstGeom prst="rect">
              <a:avLst/>
            </a:prstGeom>
            <a:noFill/>
          </p:spPr>
          <p:txBody>
            <a:bodyPr wrap="square" rtlCol="0">
              <a:spAutoFit/>
            </a:bodyPr>
            <a:lstStyle/>
            <a:p>
              <a:r>
                <a:rPr lang="es-CL" sz="1600" b="1" dirty="0">
                  <a:solidFill>
                    <a:schemeClr val="bg1"/>
                  </a:solidFill>
                </a:rPr>
                <a:t>RETROALIMENTACIÓN</a:t>
              </a:r>
            </a:p>
          </p:txBody>
        </p:sp>
        <p:sp>
          <p:nvSpPr>
            <p:cNvPr id="8" name="CuadroTexto 7">
              <a:extLst>
                <a:ext uri="{FF2B5EF4-FFF2-40B4-BE49-F238E27FC236}">
                  <a16:creationId xmlns:a16="http://schemas.microsoft.com/office/drawing/2014/main" id="{3E113712-23FD-498D-8280-1DA5BD003FA1}"/>
                </a:ext>
              </a:extLst>
            </p:cNvPr>
            <p:cNvSpPr txBox="1"/>
            <p:nvPr/>
          </p:nvSpPr>
          <p:spPr>
            <a:xfrm>
              <a:off x="1146409" y="5315803"/>
              <a:ext cx="1910688" cy="830997"/>
            </a:xfrm>
            <a:prstGeom prst="rect">
              <a:avLst/>
            </a:prstGeom>
            <a:noFill/>
          </p:spPr>
          <p:txBody>
            <a:bodyPr wrap="square" rtlCol="0">
              <a:spAutoFit/>
            </a:bodyPr>
            <a:lstStyle/>
            <a:p>
              <a:pPr algn="ctr"/>
              <a:r>
                <a:rPr lang="es-CL" sz="1600" b="1" dirty="0">
                  <a:solidFill>
                    <a:schemeClr val="bg1"/>
                  </a:solidFill>
                </a:rPr>
                <a:t>AUTO-EVALUACIÓN Y </a:t>
              </a:r>
            </a:p>
            <a:p>
              <a:pPr algn="ctr"/>
              <a:r>
                <a:rPr lang="es-CL" sz="1600" b="1" dirty="0">
                  <a:solidFill>
                    <a:schemeClr val="bg1"/>
                  </a:solidFill>
                </a:rPr>
                <a:t>CO-EVALUACIÓN</a:t>
              </a:r>
            </a:p>
          </p:txBody>
        </p:sp>
        <p:sp>
          <p:nvSpPr>
            <p:cNvPr id="9" name="CuadroTexto 8">
              <a:extLst>
                <a:ext uri="{FF2B5EF4-FFF2-40B4-BE49-F238E27FC236}">
                  <a16:creationId xmlns:a16="http://schemas.microsoft.com/office/drawing/2014/main" id="{AA01E6F9-2165-41FF-8EEA-395CBEE6878D}"/>
                </a:ext>
              </a:extLst>
            </p:cNvPr>
            <p:cNvSpPr txBox="1"/>
            <p:nvPr/>
          </p:nvSpPr>
          <p:spPr>
            <a:xfrm>
              <a:off x="2852381" y="2626316"/>
              <a:ext cx="1746912" cy="1323439"/>
            </a:xfrm>
            <a:prstGeom prst="rect">
              <a:avLst/>
            </a:prstGeom>
            <a:noFill/>
          </p:spPr>
          <p:txBody>
            <a:bodyPr wrap="square" rtlCol="0">
              <a:spAutoFit/>
            </a:bodyPr>
            <a:lstStyle/>
            <a:p>
              <a:pPr algn="ctr"/>
              <a:r>
                <a:rPr lang="es-CL" sz="1600" dirty="0"/>
                <a:t>PRINCIPIOS</a:t>
              </a:r>
            </a:p>
            <a:p>
              <a:pPr algn="ctr"/>
              <a:r>
                <a:rPr lang="es-CL" sz="1600" dirty="0"/>
                <a:t>DE EVALUACIÓN DE LAS COMPETENCIAS DEL SIGLO XXI</a:t>
              </a:r>
            </a:p>
          </p:txBody>
        </p:sp>
      </p:grpSp>
      <p:sp>
        <p:nvSpPr>
          <p:cNvPr id="10" name="CuadroTexto 9">
            <a:extLst>
              <a:ext uri="{FF2B5EF4-FFF2-40B4-BE49-F238E27FC236}">
                <a16:creationId xmlns:a16="http://schemas.microsoft.com/office/drawing/2014/main" id="{16DDFFD9-F845-4F7A-97D1-4ECF358FC615}"/>
              </a:ext>
            </a:extLst>
          </p:cNvPr>
          <p:cNvSpPr txBox="1"/>
          <p:nvPr/>
        </p:nvSpPr>
        <p:spPr>
          <a:xfrm>
            <a:off x="573206" y="3084394"/>
            <a:ext cx="354841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L" dirty="0"/>
              <a:t>EVALUACIÓN PARA EL APRENDIZAJE</a:t>
            </a:r>
          </a:p>
        </p:txBody>
      </p:sp>
    </p:spTree>
    <p:extLst>
      <p:ext uri="{BB962C8B-B14F-4D97-AF65-F5344CB8AC3E}">
        <p14:creationId xmlns:p14="http://schemas.microsoft.com/office/powerpoint/2010/main" val="2671783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5EDFFA8-FDF8-4837-95B4-A4A49F01DB51}"/>
              </a:ext>
            </a:extLst>
          </p:cNvPr>
          <p:cNvSpPr txBox="1"/>
          <p:nvPr/>
        </p:nvSpPr>
        <p:spPr>
          <a:xfrm>
            <a:off x="1799771" y="433138"/>
            <a:ext cx="9192907" cy="769441"/>
          </a:xfrm>
          <a:prstGeom prst="rect">
            <a:avLst/>
          </a:prstGeom>
          <a:noFill/>
        </p:spPr>
        <p:txBody>
          <a:bodyPr wrap="square" rtlCol="0">
            <a:spAutoFit/>
          </a:bodyPr>
          <a:lstStyle/>
          <a:p>
            <a:r>
              <a:rPr lang="es-CL" sz="4400" dirty="0"/>
              <a:t>Cómo aprovechar las TIC para aprender</a:t>
            </a:r>
          </a:p>
        </p:txBody>
      </p:sp>
      <p:sp>
        <p:nvSpPr>
          <p:cNvPr id="7" name="CuadroTexto 6">
            <a:extLst>
              <a:ext uri="{FF2B5EF4-FFF2-40B4-BE49-F238E27FC236}">
                <a16:creationId xmlns:a16="http://schemas.microsoft.com/office/drawing/2014/main" id="{FBEF4B6E-5B18-4BC9-BFFF-65627825A6ED}"/>
              </a:ext>
            </a:extLst>
          </p:cNvPr>
          <p:cNvSpPr txBox="1"/>
          <p:nvPr/>
        </p:nvSpPr>
        <p:spPr>
          <a:xfrm>
            <a:off x="6599583" y="2274838"/>
            <a:ext cx="4503846" cy="2677656"/>
          </a:xfrm>
          <a:prstGeom prst="rect">
            <a:avLst/>
          </a:prstGeom>
          <a:noFill/>
        </p:spPr>
        <p:txBody>
          <a:bodyPr wrap="square" rtlCol="0">
            <a:spAutoFit/>
          </a:bodyPr>
          <a:lstStyle/>
          <a:p>
            <a:pPr marL="285750" indent="-285750">
              <a:buFont typeface="Arial" panose="020B0604020202020204" pitchFamily="34" charset="0"/>
              <a:buChar char="•"/>
            </a:pPr>
            <a:r>
              <a:rPr lang="es-CL" sz="2400" dirty="0"/>
              <a:t>Aprendizaje</a:t>
            </a:r>
          </a:p>
          <a:p>
            <a:pPr marL="285750" indent="-285750">
              <a:buFont typeface="Arial" panose="020B0604020202020204" pitchFamily="34" charset="0"/>
              <a:buChar char="•"/>
            </a:pPr>
            <a:endParaRPr lang="es-CL" sz="2400" dirty="0"/>
          </a:p>
          <a:p>
            <a:pPr marL="285750" indent="-285750">
              <a:buFont typeface="Arial" panose="020B0604020202020204" pitchFamily="34" charset="0"/>
              <a:buChar char="•"/>
            </a:pPr>
            <a:r>
              <a:rPr lang="es-CL" sz="2400" dirty="0"/>
              <a:t>Cambio curricular más global</a:t>
            </a:r>
          </a:p>
          <a:p>
            <a:pPr marL="285750" indent="-285750">
              <a:buFont typeface="Arial" panose="020B0604020202020204" pitchFamily="34" charset="0"/>
              <a:buChar char="•"/>
            </a:pPr>
            <a:endParaRPr lang="es-CL" sz="2400" dirty="0"/>
          </a:p>
          <a:p>
            <a:pPr marL="285750" indent="-285750">
              <a:buFont typeface="Arial" panose="020B0604020202020204" pitchFamily="34" charset="0"/>
              <a:buChar char="•"/>
            </a:pPr>
            <a:r>
              <a:rPr lang="es-CL" sz="2400" dirty="0"/>
              <a:t>Innovación Pedagógica</a:t>
            </a:r>
          </a:p>
          <a:p>
            <a:pPr marL="285750" indent="-285750">
              <a:buFont typeface="Arial" panose="020B0604020202020204" pitchFamily="34" charset="0"/>
              <a:buChar char="•"/>
            </a:pPr>
            <a:endParaRPr lang="es-CL" sz="2400" dirty="0"/>
          </a:p>
          <a:p>
            <a:pPr marL="285750" indent="-285750">
              <a:buFont typeface="Arial" panose="020B0604020202020204" pitchFamily="34" charset="0"/>
              <a:buChar char="•"/>
            </a:pPr>
            <a:r>
              <a:rPr lang="es-CL" sz="2400" dirty="0"/>
              <a:t>Métodos adecuados</a:t>
            </a:r>
          </a:p>
        </p:txBody>
      </p:sp>
      <p:pic>
        <p:nvPicPr>
          <p:cNvPr id="12" name="Imagen 11">
            <a:extLst>
              <a:ext uri="{FF2B5EF4-FFF2-40B4-BE49-F238E27FC236}">
                <a16:creationId xmlns:a16="http://schemas.microsoft.com/office/drawing/2014/main" id="{18D90EB5-4349-4B0A-AABE-08A49D4A4592}"/>
              </a:ext>
            </a:extLst>
          </p:cNvPr>
          <p:cNvPicPr>
            <a:picLocks noChangeAspect="1"/>
          </p:cNvPicPr>
          <p:nvPr/>
        </p:nvPicPr>
        <p:blipFill>
          <a:blip r:embed="rId2"/>
          <a:stretch>
            <a:fillRect/>
          </a:stretch>
        </p:blipFill>
        <p:spPr>
          <a:xfrm>
            <a:off x="947924" y="2274838"/>
            <a:ext cx="5448300" cy="3219450"/>
          </a:xfrm>
          <a:prstGeom prst="rect">
            <a:avLst/>
          </a:prstGeom>
        </p:spPr>
      </p:pic>
    </p:spTree>
    <p:extLst>
      <p:ext uri="{BB962C8B-B14F-4D97-AF65-F5344CB8AC3E}">
        <p14:creationId xmlns:p14="http://schemas.microsoft.com/office/powerpoint/2010/main" val="2611570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B95C5C0-F2DC-425B-8E08-F370E55A86A3}"/>
              </a:ext>
            </a:extLst>
          </p:cNvPr>
          <p:cNvSpPr txBox="1"/>
          <p:nvPr/>
        </p:nvSpPr>
        <p:spPr>
          <a:xfrm>
            <a:off x="7620000" y="72935"/>
            <a:ext cx="4572000" cy="369332"/>
          </a:xfrm>
          <a:prstGeom prst="rect">
            <a:avLst/>
          </a:prstGeom>
          <a:noFill/>
        </p:spPr>
        <p:txBody>
          <a:bodyPr wrap="square" rtlCol="0">
            <a:spAutoFit/>
          </a:bodyPr>
          <a:lstStyle/>
          <a:p>
            <a:pPr algn="r"/>
            <a:r>
              <a:rPr lang="es-CL" b="1" dirty="0"/>
              <a:t>EL MODELO PEDAGÓGICO EN LA ERA DIGITAL</a:t>
            </a:r>
          </a:p>
        </p:txBody>
      </p:sp>
      <p:sp>
        <p:nvSpPr>
          <p:cNvPr id="4" name="Elipse 3">
            <a:extLst>
              <a:ext uri="{FF2B5EF4-FFF2-40B4-BE49-F238E27FC236}">
                <a16:creationId xmlns:a16="http://schemas.microsoft.com/office/drawing/2014/main" id="{DE27C525-AFC7-402A-B954-8263C2771A83}"/>
              </a:ext>
            </a:extLst>
          </p:cNvPr>
          <p:cNvSpPr/>
          <p:nvPr/>
        </p:nvSpPr>
        <p:spPr>
          <a:xfrm>
            <a:off x="6983896" y="768419"/>
            <a:ext cx="2835965" cy="266058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chemeClr val="tx1">
                    <a:lumMod val="95000"/>
                    <a:lumOff val="5000"/>
                  </a:schemeClr>
                </a:solidFill>
              </a:rPr>
              <a:t>CONSTRUCTIVISTA SOCIAL</a:t>
            </a:r>
          </a:p>
          <a:p>
            <a:pPr algn="ctr"/>
            <a:endParaRPr lang="es-CL" b="1" dirty="0">
              <a:solidFill>
                <a:schemeClr val="tx1">
                  <a:lumMod val="95000"/>
                  <a:lumOff val="5000"/>
                </a:schemeClr>
              </a:solidFill>
            </a:endParaRPr>
          </a:p>
          <a:p>
            <a:pPr algn="ctr"/>
            <a:r>
              <a:rPr lang="es-CL" b="1" dirty="0">
                <a:solidFill>
                  <a:schemeClr val="tx1">
                    <a:lumMod val="95000"/>
                    <a:lumOff val="5000"/>
                  </a:schemeClr>
                </a:solidFill>
              </a:rPr>
              <a:t>TAREAS AUTÉNTICAS</a:t>
            </a:r>
          </a:p>
        </p:txBody>
      </p:sp>
      <p:sp>
        <p:nvSpPr>
          <p:cNvPr id="5" name="CuadroTexto 4">
            <a:extLst>
              <a:ext uri="{FF2B5EF4-FFF2-40B4-BE49-F238E27FC236}">
                <a16:creationId xmlns:a16="http://schemas.microsoft.com/office/drawing/2014/main" id="{1D28DC09-0F5F-4B8B-BF22-4ED9F330C649}"/>
              </a:ext>
            </a:extLst>
          </p:cNvPr>
          <p:cNvSpPr txBox="1"/>
          <p:nvPr/>
        </p:nvSpPr>
        <p:spPr>
          <a:xfrm>
            <a:off x="6665686" y="4125785"/>
            <a:ext cx="5121963" cy="22467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buFont typeface="Arial" panose="020B0604020202020204" pitchFamily="34" charset="0"/>
              <a:buChar char="•"/>
            </a:pPr>
            <a:r>
              <a:rPr lang="es-CL" sz="2800" dirty="0"/>
              <a:t>Acceso y búsqueda</a:t>
            </a:r>
          </a:p>
          <a:p>
            <a:endParaRPr lang="es-CL" sz="2800" dirty="0"/>
          </a:p>
          <a:p>
            <a:pPr marL="457200" indent="-457200">
              <a:buFont typeface="Arial" panose="020B0604020202020204" pitchFamily="34" charset="0"/>
              <a:buChar char="•"/>
            </a:pPr>
            <a:r>
              <a:rPr lang="es-CL" sz="2800" dirty="0"/>
              <a:t>Expresión y publicación</a:t>
            </a:r>
          </a:p>
          <a:p>
            <a:pPr marL="457200" indent="-457200">
              <a:buFont typeface="Arial" panose="020B0604020202020204" pitchFamily="34" charset="0"/>
              <a:buChar char="•"/>
            </a:pPr>
            <a:endParaRPr lang="es-CL" sz="2800" dirty="0"/>
          </a:p>
          <a:p>
            <a:pPr marL="457200" indent="-457200">
              <a:buFont typeface="Arial" panose="020B0604020202020204" pitchFamily="34" charset="0"/>
              <a:buChar char="•"/>
            </a:pPr>
            <a:r>
              <a:rPr lang="es-CL" sz="2800" dirty="0"/>
              <a:t>Comunicación y colaboración</a:t>
            </a:r>
          </a:p>
        </p:txBody>
      </p:sp>
      <p:pic>
        <p:nvPicPr>
          <p:cNvPr id="8" name="Imagen 7">
            <a:extLst>
              <a:ext uri="{FF2B5EF4-FFF2-40B4-BE49-F238E27FC236}">
                <a16:creationId xmlns:a16="http://schemas.microsoft.com/office/drawing/2014/main" id="{F3D0BC6E-0EDD-4D9C-88CE-735E280B4774}"/>
              </a:ext>
            </a:extLst>
          </p:cNvPr>
          <p:cNvPicPr>
            <a:picLocks noChangeAspect="1"/>
          </p:cNvPicPr>
          <p:nvPr/>
        </p:nvPicPr>
        <p:blipFill>
          <a:blip r:embed="rId2"/>
          <a:stretch>
            <a:fillRect/>
          </a:stretch>
        </p:blipFill>
        <p:spPr>
          <a:xfrm>
            <a:off x="138377" y="1452798"/>
            <a:ext cx="5891520" cy="3952404"/>
          </a:xfrm>
          <a:prstGeom prst="rect">
            <a:avLst/>
          </a:prstGeom>
        </p:spPr>
        <p:style>
          <a:lnRef idx="2">
            <a:schemeClr val="accent2"/>
          </a:lnRef>
          <a:fillRef idx="1">
            <a:schemeClr val="lt1"/>
          </a:fillRef>
          <a:effectRef idx="0">
            <a:schemeClr val="accent2"/>
          </a:effectRef>
          <a:fontRef idx="minor">
            <a:schemeClr val="dk1"/>
          </a:fontRef>
        </p:style>
      </p:pic>
      <p:cxnSp>
        <p:nvCxnSpPr>
          <p:cNvPr id="10" name="Conector recto 9">
            <a:extLst>
              <a:ext uri="{FF2B5EF4-FFF2-40B4-BE49-F238E27FC236}">
                <a16:creationId xmlns:a16="http://schemas.microsoft.com/office/drawing/2014/main" id="{F02ABF68-B7E1-486A-A691-5642D0B18EF4}"/>
              </a:ext>
            </a:extLst>
          </p:cNvPr>
          <p:cNvCxnSpPr/>
          <p:nvPr/>
        </p:nvCxnSpPr>
        <p:spPr>
          <a:xfrm>
            <a:off x="8723086" y="485446"/>
            <a:ext cx="3468914"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300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2DFDA9D-981A-460F-97DD-E7B23A02F142}"/>
              </a:ext>
            </a:extLst>
          </p:cNvPr>
          <p:cNvSpPr txBox="1"/>
          <p:nvPr/>
        </p:nvSpPr>
        <p:spPr>
          <a:xfrm>
            <a:off x="942746" y="1190186"/>
            <a:ext cx="7628047" cy="369332"/>
          </a:xfrm>
          <a:prstGeom prst="rect">
            <a:avLst/>
          </a:prstGeom>
          <a:noFill/>
        </p:spPr>
        <p:txBody>
          <a:bodyPr wrap="square" rtlCol="0">
            <a:spAutoFit/>
          </a:bodyPr>
          <a:lstStyle/>
          <a:p>
            <a:r>
              <a:rPr lang="es-CL" b="1" dirty="0"/>
              <a:t>ESTRATEGIAS DE ACCESO Y BUSQUEDA (TRATAMIENTO DE LA INFORMACIÓN)</a:t>
            </a:r>
          </a:p>
        </p:txBody>
      </p:sp>
      <p:sp>
        <p:nvSpPr>
          <p:cNvPr id="5" name="CuadroTexto 4">
            <a:extLst>
              <a:ext uri="{FF2B5EF4-FFF2-40B4-BE49-F238E27FC236}">
                <a16:creationId xmlns:a16="http://schemas.microsoft.com/office/drawing/2014/main" id="{F2B937FB-E41B-4D46-B843-2656470F299C}"/>
              </a:ext>
            </a:extLst>
          </p:cNvPr>
          <p:cNvSpPr txBox="1"/>
          <p:nvPr/>
        </p:nvSpPr>
        <p:spPr>
          <a:xfrm>
            <a:off x="6096000" y="2310651"/>
            <a:ext cx="5498706"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CL" dirty="0"/>
              <a:t>Estrategias cognitivas y meta-cognitivas: </a:t>
            </a:r>
          </a:p>
          <a:p>
            <a:pPr algn="just"/>
            <a:endParaRPr lang="es-CL" dirty="0"/>
          </a:p>
          <a:p>
            <a:pPr algn="just"/>
            <a:r>
              <a:rPr lang="es-CL" dirty="0"/>
              <a:t>Gestionar información (buscar, seleccionar, organizar, estructurar, analizar y sintetizar; inferir, generalizar y contextualizar principios y aplicaciones). </a:t>
            </a:r>
          </a:p>
          <a:p>
            <a:endParaRPr lang="es-CL" dirty="0"/>
          </a:p>
        </p:txBody>
      </p:sp>
      <p:cxnSp>
        <p:nvCxnSpPr>
          <p:cNvPr id="7" name="Conector recto 6">
            <a:extLst>
              <a:ext uri="{FF2B5EF4-FFF2-40B4-BE49-F238E27FC236}">
                <a16:creationId xmlns:a16="http://schemas.microsoft.com/office/drawing/2014/main" id="{9FA683DE-A5C7-41DB-B40A-184E2757C8BC}"/>
              </a:ext>
            </a:extLst>
          </p:cNvPr>
          <p:cNvCxnSpPr/>
          <p:nvPr/>
        </p:nvCxnSpPr>
        <p:spPr>
          <a:xfrm>
            <a:off x="8706678" y="808383"/>
            <a:ext cx="3193775"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79874737-D471-4E25-85F4-BB0019956FF7}"/>
              </a:ext>
            </a:extLst>
          </p:cNvPr>
          <p:cNvSpPr txBox="1"/>
          <p:nvPr/>
        </p:nvSpPr>
        <p:spPr>
          <a:xfrm>
            <a:off x="7328453" y="288740"/>
            <a:ext cx="4572000" cy="369332"/>
          </a:xfrm>
          <a:prstGeom prst="rect">
            <a:avLst/>
          </a:prstGeom>
          <a:noFill/>
        </p:spPr>
        <p:txBody>
          <a:bodyPr wrap="square" rtlCol="0">
            <a:spAutoFit/>
          </a:bodyPr>
          <a:lstStyle/>
          <a:p>
            <a:pPr algn="r"/>
            <a:r>
              <a:rPr lang="es-CL" b="1" dirty="0"/>
              <a:t>EL MODELO PEDAGÓGICO EN LA ERA DIGITAL</a:t>
            </a:r>
          </a:p>
        </p:txBody>
      </p:sp>
      <p:sp>
        <p:nvSpPr>
          <p:cNvPr id="10" name="Flecha: a la derecha con bandas 9">
            <a:extLst>
              <a:ext uri="{FF2B5EF4-FFF2-40B4-BE49-F238E27FC236}">
                <a16:creationId xmlns:a16="http://schemas.microsoft.com/office/drawing/2014/main" id="{43B795BB-E91B-4FAA-8467-7C1645482791}"/>
              </a:ext>
            </a:extLst>
          </p:cNvPr>
          <p:cNvSpPr/>
          <p:nvPr/>
        </p:nvSpPr>
        <p:spPr>
          <a:xfrm rot="5400000">
            <a:off x="6854193" y="4371515"/>
            <a:ext cx="948519" cy="75062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id="{EB11F0F1-D78F-4D79-9CF4-B65CDB339E6A}"/>
              </a:ext>
            </a:extLst>
          </p:cNvPr>
          <p:cNvSpPr/>
          <p:nvPr/>
        </p:nvSpPr>
        <p:spPr>
          <a:xfrm>
            <a:off x="6096001" y="5428678"/>
            <a:ext cx="3293660"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defRPr/>
            </a:pPr>
            <a:r>
              <a:rPr lang="es-CL" b="1" dirty="0"/>
              <a:t>Motores de búsqueda especializados</a:t>
            </a:r>
            <a:r>
              <a:rPr lang="es-CL" dirty="0"/>
              <a:t>: Dialnet, </a:t>
            </a:r>
            <a:r>
              <a:rPr lang="es-CL" dirty="0" err="1"/>
              <a:t>Pdf</a:t>
            </a:r>
            <a:r>
              <a:rPr lang="es-CL" dirty="0"/>
              <a:t> SB, </a:t>
            </a:r>
            <a:r>
              <a:rPr lang="es-CL" b="1" dirty="0">
                <a:solidFill>
                  <a:schemeClr val="dk1"/>
                </a:solidFill>
                <a:hlinkClick r:id="rId2"/>
              </a:rPr>
              <a:t>Redalyc</a:t>
            </a:r>
            <a:r>
              <a:rPr lang="es-CL" b="1" dirty="0">
                <a:solidFill>
                  <a:schemeClr val="dk1"/>
                </a:solidFill>
              </a:rPr>
              <a:t>, </a:t>
            </a:r>
            <a:r>
              <a:rPr lang="es-CL" b="1" dirty="0">
                <a:solidFill>
                  <a:schemeClr val="dk1"/>
                </a:solidFill>
                <a:hlinkClick r:id="rId3"/>
              </a:rPr>
              <a:t>SciELO</a:t>
            </a:r>
            <a:r>
              <a:rPr lang="es-CL" b="1" dirty="0">
                <a:solidFill>
                  <a:schemeClr val="dk1"/>
                </a:solidFill>
              </a:rPr>
              <a:t>,  </a:t>
            </a:r>
            <a:r>
              <a:rPr lang="es-CL" b="1" dirty="0" err="1">
                <a:solidFill>
                  <a:schemeClr val="dk1"/>
                </a:solidFill>
                <a:hlinkClick r:id="rId4"/>
              </a:rPr>
              <a:t>World</a:t>
            </a:r>
            <a:r>
              <a:rPr lang="es-CL" b="1" dirty="0">
                <a:solidFill>
                  <a:schemeClr val="dk1"/>
                </a:solidFill>
                <a:hlinkClick r:id="rId4"/>
              </a:rPr>
              <a:t> Wide </a:t>
            </a:r>
            <a:r>
              <a:rPr lang="es-CL" b="1" dirty="0" err="1">
                <a:solidFill>
                  <a:schemeClr val="dk1"/>
                </a:solidFill>
                <a:hlinkClick r:id="rId4"/>
              </a:rPr>
              <a:t>Science</a:t>
            </a:r>
            <a:r>
              <a:rPr lang="es-CL" b="1" dirty="0">
                <a:solidFill>
                  <a:schemeClr val="dk1"/>
                </a:solidFill>
              </a:rPr>
              <a:t>. </a:t>
            </a:r>
            <a:r>
              <a:rPr lang="es-CL" dirty="0">
                <a:solidFill>
                  <a:schemeClr val="dk1"/>
                </a:solidFill>
              </a:rPr>
              <a:t>Google, </a:t>
            </a:r>
            <a:r>
              <a:rPr lang="es-CL" dirty="0" err="1">
                <a:solidFill>
                  <a:schemeClr val="dk1"/>
                </a:solidFill>
              </a:rPr>
              <a:t>Yahoo</a:t>
            </a:r>
            <a:r>
              <a:rPr lang="es-CL" dirty="0">
                <a:solidFill>
                  <a:schemeClr val="dk1"/>
                </a:solidFill>
              </a:rPr>
              <a:t>, Bing. Bing</a:t>
            </a:r>
            <a:endParaRPr lang="es-CL" b="1" dirty="0">
              <a:solidFill>
                <a:schemeClr val="dk1"/>
              </a:solidFill>
            </a:endParaRPr>
          </a:p>
        </p:txBody>
      </p:sp>
      <p:sp>
        <p:nvSpPr>
          <p:cNvPr id="13" name="Flecha: a la derecha con bandas 12">
            <a:extLst>
              <a:ext uri="{FF2B5EF4-FFF2-40B4-BE49-F238E27FC236}">
                <a16:creationId xmlns:a16="http://schemas.microsoft.com/office/drawing/2014/main" id="{84502CA7-3842-4AE1-8C1E-D8E6607534A0}"/>
              </a:ext>
            </a:extLst>
          </p:cNvPr>
          <p:cNvSpPr/>
          <p:nvPr/>
        </p:nvSpPr>
        <p:spPr>
          <a:xfrm>
            <a:off x="9627853" y="5890343"/>
            <a:ext cx="273450" cy="15927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CuadroTexto 13">
            <a:extLst>
              <a:ext uri="{FF2B5EF4-FFF2-40B4-BE49-F238E27FC236}">
                <a16:creationId xmlns:a16="http://schemas.microsoft.com/office/drawing/2014/main" id="{AF332000-5D43-4E9F-826D-4DB157B01009}"/>
              </a:ext>
            </a:extLst>
          </p:cNvPr>
          <p:cNvSpPr txBox="1"/>
          <p:nvPr/>
        </p:nvSpPr>
        <p:spPr>
          <a:xfrm>
            <a:off x="10139495" y="5231316"/>
            <a:ext cx="1556636"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L" dirty="0"/>
              <a:t>Acceso a variadas fuentes y recursos para el aprendizaje</a:t>
            </a:r>
          </a:p>
        </p:txBody>
      </p:sp>
      <p:pic>
        <p:nvPicPr>
          <p:cNvPr id="15" name="Imagen 14">
            <a:extLst>
              <a:ext uri="{FF2B5EF4-FFF2-40B4-BE49-F238E27FC236}">
                <a16:creationId xmlns:a16="http://schemas.microsoft.com/office/drawing/2014/main" id="{18F1E60F-E64E-4EA3-8993-A9DD05F0805F}"/>
              </a:ext>
            </a:extLst>
          </p:cNvPr>
          <p:cNvPicPr>
            <a:picLocks noChangeAspect="1"/>
          </p:cNvPicPr>
          <p:nvPr/>
        </p:nvPicPr>
        <p:blipFill>
          <a:blip r:embed="rId5"/>
          <a:stretch>
            <a:fillRect/>
          </a:stretch>
        </p:blipFill>
        <p:spPr>
          <a:xfrm>
            <a:off x="926883" y="2024512"/>
            <a:ext cx="4764869" cy="3196576"/>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79017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C364E11-D3AB-4389-999B-D978407440CB}"/>
              </a:ext>
            </a:extLst>
          </p:cNvPr>
          <p:cNvSpPr txBox="1"/>
          <p:nvPr/>
        </p:nvSpPr>
        <p:spPr>
          <a:xfrm>
            <a:off x="1139687" y="601512"/>
            <a:ext cx="7308277" cy="369332"/>
          </a:xfrm>
          <a:prstGeom prst="rect">
            <a:avLst/>
          </a:prstGeom>
          <a:noFill/>
        </p:spPr>
        <p:txBody>
          <a:bodyPr wrap="square" rtlCol="0">
            <a:spAutoFit/>
          </a:bodyPr>
          <a:lstStyle/>
          <a:p>
            <a:r>
              <a:rPr lang="es-CL" b="1" dirty="0">
                <a:solidFill>
                  <a:schemeClr val="tx1">
                    <a:lumMod val="95000"/>
                    <a:lumOff val="5000"/>
                  </a:schemeClr>
                </a:solidFill>
              </a:rPr>
              <a:t>ESTRATEGIAS DE REPRESENTACIÓN -  EXPRESIÓN Y PUBLICACIÓN</a:t>
            </a:r>
          </a:p>
        </p:txBody>
      </p:sp>
      <p:pic>
        <p:nvPicPr>
          <p:cNvPr id="6" name="Imagen 5">
            <a:extLst>
              <a:ext uri="{FF2B5EF4-FFF2-40B4-BE49-F238E27FC236}">
                <a16:creationId xmlns:a16="http://schemas.microsoft.com/office/drawing/2014/main" id="{BA91F4DB-D083-4737-9EC1-5DBB5FA204F5}"/>
              </a:ext>
            </a:extLst>
          </p:cNvPr>
          <p:cNvPicPr>
            <a:picLocks noChangeAspect="1"/>
          </p:cNvPicPr>
          <p:nvPr/>
        </p:nvPicPr>
        <p:blipFill>
          <a:blip r:embed="rId2"/>
          <a:stretch>
            <a:fillRect/>
          </a:stretch>
        </p:blipFill>
        <p:spPr>
          <a:xfrm>
            <a:off x="7899890" y="4554637"/>
            <a:ext cx="2204015" cy="2045879"/>
          </a:xfrm>
          <a:prstGeom prst="rect">
            <a:avLst/>
          </a:prstGeom>
        </p:spPr>
      </p:pic>
      <p:sp>
        <p:nvSpPr>
          <p:cNvPr id="8" name="Rectángulo 7">
            <a:extLst>
              <a:ext uri="{FF2B5EF4-FFF2-40B4-BE49-F238E27FC236}">
                <a16:creationId xmlns:a16="http://schemas.microsoft.com/office/drawing/2014/main" id="{18BECDB4-12E8-4D09-8DA8-5E61F6F690F4}"/>
              </a:ext>
            </a:extLst>
          </p:cNvPr>
          <p:cNvSpPr/>
          <p:nvPr/>
        </p:nvSpPr>
        <p:spPr>
          <a:xfrm>
            <a:off x="5578585" y="1513090"/>
            <a:ext cx="6096000" cy="20313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r>
              <a:rPr lang="es-CL" dirty="0"/>
              <a:t>Estrategias cognitivas y meta cognitivas: </a:t>
            </a:r>
          </a:p>
          <a:p>
            <a:pPr algn="just"/>
            <a:endParaRPr lang="es-CL" dirty="0"/>
          </a:p>
          <a:p>
            <a:pPr algn="just"/>
            <a:r>
              <a:rPr lang="es-CL" dirty="0"/>
              <a:t>Producir, recrear y </a:t>
            </a:r>
            <a:r>
              <a:rPr lang="es-CL" dirty="0" err="1"/>
              <a:t>co-construir</a:t>
            </a:r>
            <a:r>
              <a:rPr lang="es-CL" dirty="0"/>
              <a:t> conocimientos, resolver problemas, gestionar información, publicar información  ofreciendo nuevas oportunidades en los procesos de enseñanza y aprendizaje.</a:t>
            </a:r>
          </a:p>
          <a:p>
            <a:pPr algn="just"/>
            <a:endParaRPr lang="es-CL" dirty="0"/>
          </a:p>
        </p:txBody>
      </p:sp>
      <p:sp>
        <p:nvSpPr>
          <p:cNvPr id="9" name="Flecha: a la derecha con bandas 8">
            <a:extLst>
              <a:ext uri="{FF2B5EF4-FFF2-40B4-BE49-F238E27FC236}">
                <a16:creationId xmlns:a16="http://schemas.microsoft.com/office/drawing/2014/main" id="{F4E0D8E2-1F1E-45C5-B361-19C1E1E45CC8}"/>
              </a:ext>
            </a:extLst>
          </p:cNvPr>
          <p:cNvSpPr/>
          <p:nvPr/>
        </p:nvSpPr>
        <p:spPr>
          <a:xfrm rot="5400000">
            <a:off x="8632892" y="3674213"/>
            <a:ext cx="738009" cy="75062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3" name="Imagen 12">
            <a:extLst>
              <a:ext uri="{FF2B5EF4-FFF2-40B4-BE49-F238E27FC236}">
                <a16:creationId xmlns:a16="http://schemas.microsoft.com/office/drawing/2014/main" id="{D86FA6E8-8A06-47E8-9CA0-54AA224B4560}"/>
              </a:ext>
            </a:extLst>
          </p:cNvPr>
          <p:cNvPicPr>
            <a:picLocks noChangeAspect="1"/>
          </p:cNvPicPr>
          <p:nvPr/>
        </p:nvPicPr>
        <p:blipFill>
          <a:blip r:embed="rId3"/>
          <a:stretch>
            <a:fillRect/>
          </a:stretch>
        </p:blipFill>
        <p:spPr>
          <a:xfrm>
            <a:off x="1178925" y="1652462"/>
            <a:ext cx="3695883" cy="3724756"/>
          </a:xfrm>
          <a:prstGeom prst="rect">
            <a:avLst/>
          </a:prstGeom>
        </p:spPr>
      </p:pic>
    </p:spTree>
    <p:extLst>
      <p:ext uri="{BB962C8B-B14F-4D97-AF65-F5344CB8AC3E}">
        <p14:creationId xmlns:p14="http://schemas.microsoft.com/office/powerpoint/2010/main" val="842102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DB0B43F-FA86-45CD-9B02-EB5BBB202AC3}"/>
              </a:ext>
            </a:extLst>
          </p:cNvPr>
          <p:cNvSpPr txBox="1"/>
          <p:nvPr/>
        </p:nvSpPr>
        <p:spPr>
          <a:xfrm>
            <a:off x="1203376" y="769021"/>
            <a:ext cx="5645426" cy="369332"/>
          </a:xfrm>
          <a:prstGeom prst="rect">
            <a:avLst/>
          </a:prstGeom>
          <a:noFill/>
        </p:spPr>
        <p:txBody>
          <a:bodyPr wrap="square" rtlCol="0">
            <a:spAutoFit/>
          </a:bodyPr>
          <a:lstStyle/>
          <a:p>
            <a:r>
              <a:rPr lang="es-CL" b="1" dirty="0">
                <a:solidFill>
                  <a:schemeClr val="tx1">
                    <a:lumMod val="95000"/>
                    <a:lumOff val="5000"/>
                  </a:schemeClr>
                </a:solidFill>
              </a:rPr>
              <a:t>ESTRATEGIAS DE COLABORACIÓN Y COMUNICACIÓN</a:t>
            </a:r>
          </a:p>
        </p:txBody>
      </p:sp>
      <p:sp>
        <p:nvSpPr>
          <p:cNvPr id="4" name="CuadroTexto 3">
            <a:extLst>
              <a:ext uri="{FF2B5EF4-FFF2-40B4-BE49-F238E27FC236}">
                <a16:creationId xmlns:a16="http://schemas.microsoft.com/office/drawing/2014/main" id="{710FF3C0-F748-462B-9A56-C1AA3E866568}"/>
              </a:ext>
            </a:extLst>
          </p:cNvPr>
          <p:cNvSpPr txBox="1"/>
          <p:nvPr/>
        </p:nvSpPr>
        <p:spPr>
          <a:xfrm>
            <a:off x="5494245" y="5215647"/>
            <a:ext cx="319241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L" dirty="0"/>
              <a:t>Herramientas de comunicación sincrónica y asincrónica.</a:t>
            </a:r>
          </a:p>
        </p:txBody>
      </p:sp>
      <p:pic>
        <p:nvPicPr>
          <p:cNvPr id="5" name="Imagen 4">
            <a:extLst>
              <a:ext uri="{FF2B5EF4-FFF2-40B4-BE49-F238E27FC236}">
                <a16:creationId xmlns:a16="http://schemas.microsoft.com/office/drawing/2014/main" id="{87D4F047-17C2-4F0F-BB02-60153083A072}"/>
              </a:ext>
            </a:extLst>
          </p:cNvPr>
          <p:cNvPicPr>
            <a:picLocks noChangeAspect="1"/>
          </p:cNvPicPr>
          <p:nvPr/>
        </p:nvPicPr>
        <p:blipFill>
          <a:blip r:embed="rId2"/>
          <a:stretch>
            <a:fillRect/>
          </a:stretch>
        </p:blipFill>
        <p:spPr>
          <a:xfrm>
            <a:off x="2182040" y="1414330"/>
            <a:ext cx="2628900" cy="2076450"/>
          </a:xfrm>
          <a:prstGeom prst="rect">
            <a:avLst/>
          </a:prstGeom>
        </p:spPr>
      </p:pic>
      <p:pic>
        <p:nvPicPr>
          <p:cNvPr id="6" name="Imagen 5">
            <a:extLst>
              <a:ext uri="{FF2B5EF4-FFF2-40B4-BE49-F238E27FC236}">
                <a16:creationId xmlns:a16="http://schemas.microsoft.com/office/drawing/2014/main" id="{497FB9B9-9FA0-4938-9996-AE5AC9230A83}"/>
              </a:ext>
            </a:extLst>
          </p:cNvPr>
          <p:cNvPicPr>
            <a:picLocks noChangeAspect="1"/>
          </p:cNvPicPr>
          <p:nvPr/>
        </p:nvPicPr>
        <p:blipFill>
          <a:blip r:embed="rId3"/>
          <a:stretch>
            <a:fillRect/>
          </a:stretch>
        </p:blipFill>
        <p:spPr>
          <a:xfrm>
            <a:off x="2296103" y="4834585"/>
            <a:ext cx="2400775" cy="1747873"/>
          </a:xfrm>
          <a:prstGeom prst="rect">
            <a:avLst/>
          </a:prstGeom>
        </p:spPr>
      </p:pic>
      <p:pic>
        <p:nvPicPr>
          <p:cNvPr id="7" name="Imagen 6">
            <a:extLst>
              <a:ext uri="{FF2B5EF4-FFF2-40B4-BE49-F238E27FC236}">
                <a16:creationId xmlns:a16="http://schemas.microsoft.com/office/drawing/2014/main" id="{BADE5028-DE47-4DB6-ABBD-C8CC35296C2D}"/>
              </a:ext>
            </a:extLst>
          </p:cNvPr>
          <p:cNvPicPr>
            <a:picLocks noChangeAspect="1"/>
          </p:cNvPicPr>
          <p:nvPr/>
        </p:nvPicPr>
        <p:blipFill>
          <a:blip r:embed="rId4"/>
          <a:stretch>
            <a:fillRect/>
          </a:stretch>
        </p:blipFill>
        <p:spPr>
          <a:xfrm>
            <a:off x="471505" y="3019346"/>
            <a:ext cx="3192945" cy="1931063"/>
          </a:xfrm>
          <a:prstGeom prst="rect">
            <a:avLst/>
          </a:prstGeom>
        </p:spPr>
      </p:pic>
      <p:sp>
        <p:nvSpPr>
          <p:cNvPr id="8" name="Rectángulo 7">
            <a:extLst>
              <a:ext uri="{FF2B5EF4-FFF2-40B4-BE49-F238E27FC236}">
                <a16:creationId xmlns:a16="http://schemas.microsoft.com/office/drawing/2014/main" id="{0EFAEAC2-4257-411E-89D5-9367942C29C3}"/>
              </a:ext>
            </a:extLst>
          </p:cNvPr>
          <p:cNvSpPr/>
          <p:nvPr/>
        </p:nvSpPr>
        <p:spPr>
          <a:xfrm>
            <a:off x="5624495" y="1414330"/>
            <a:ext cx="6096000" cy="258532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r>
              <a:rPr lang="es-CL" dirty="0"/>
              <a:t>Estrategias de comunicación y colaboración: </a:t>
            </a:r>
          </a:p>
          <a:p>
            <a:pPr algn="just"/>
            <a:endParaRPr lang="es-CL" dirty="0"/>
          </a:p>
          <a:p>
            <a:pPr algn="just"/>
            <a:r>
              <a:rPr lang="es-CL" dirty="0"/>
              <a:t>Generar las condiciones de colaboración y comunicación  para la creación de proyectos colaborativos o cooperativos, redes de apoyos, acompañamiento, orientación, de trabajo conjunto, de aprendizaje profundo: Resolver problemas en conjunto, Dialogar sobre un tema, debatir ideas puntos de vistas.</a:t>
            </a:r>
          </a:p>
          <a:p>
            <a:pPr algn="just"/>
            <a:endParaRPr lang="es-CL" b="1" dirty="0"/>
          </a:p>
          <a:p>
            <a:pPr algn="just"/>
            <a:endParaRPr lang="es-CL" dirty="0"/>
          </a:p>
        </p:txBody>
      </p:sp>
      <p:pic>
        <p:nvPicPr>
          <p:cNvPr id="10" name="Imagen 9">
            <a:extLst>
              <a:ext uri="{FF2B5EF4-FFF2-40B4-BE49-F238E27FC236}">
                <a16:creationId xmlns:a16="http://schemas.microsoft.com/office/drawing/2014/main" id="{99C370E3-792B-48E7-85A1-F3E3C229C98F}"/>
              </a:ext>
            </a:extLst>
          </p:cNvPr>
          <p:cNvPicPr>
            <a:picLocks noChangeAspect="1"/>
          </p:cNvPicPr>
          <p:nvPr/>
        </p:nvPicPr>
        <p:blipFill>
          <a:blip r:embed="rId5"/>
          <a:stretch>
            <a:fillRect/>
          </a:stretch>
        </p:blipFill>
        <p:spPr>
          <a:xfrm>
            <a:off x="9566970" y="4595945"/>
            <a:ext cx="2124075" cy="1695450"/>
          </a:xfrm>
          <a:prstGeom prst="rect">
            <a:avLst/>
          </a:prstGeom>
        </p:spPr>
      </p:pic>
      <p:sp>
        <p:nvSpPr>
          <p:cNvPr id="11" name="Flecha: a la derecha 10">
            <a:extLst>
              <a:ext uri="{FF2B5EF4-FFF2-40B4-BE49-F238E27FC236}">
                <a16:creationId xmlns:a16="http://schemas.microsoft.com/office/drawing/2014/main" id="{EE28F46C-4EEF-4EF1-9BFD-BF88A2734C80}"/>
              </a:ext>
            </a:extLst>
          </p:cNvPr>
          <p:cNvSpPr/>
          <p:nvPr/>
        </p:nvSpPr>
        <p:spPr>
          <a:xfrm>
            <a:off x="8885210" y="5246671"/>
            <a:ext cx="483210" cy="393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04130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21663EF-23E3-46E0-AA54-4194431C6E32}"/>
              </a:ext>
            </a:extLst>
          </p:cNvPr>
          <p:cNvPicPr>
            <a:picLocks noChangeAspect="1"/>
          </p:cNvPicPr>
          <p:nvPr/>
        </p:nvPicPr>
        <p:blipFill>
          <a:blip r:embed="rId2"/>
          <a:stretch>
            <a:fillRect/>
          </a:stretch>
        </p:blipFill>
        <p:spPr>
          <a:xfrm>
            <a:off x="2363844" y="1099930"/>
            <a:ext cx="6388711" cy="5471467"/>
          </a:xfrm>
          <a:prstGeom prst="rect">
            <a:avLst/>
          </a:prstGeom>
        </p:spPr>
      </p:pic>
      <p:sp>
        <p:nvSpPr>
          <p:cNvPr id="3" name="CuadroTexto 2">
            <a:extLst>
              <a:ext uri="{FF2B5EF4-FFF2-40B4-BE49-F238E27FC236}">
                <a16:creationId xmlns:a16="http://schemas.microsoft.com/office/drawing/2014/main" id="{CA97BFEB-5DCD-4897-860E-B8AC927E0312}"/>
              </a:ext>
            </a:extLst>
          </p:cNvPr>
          <p:cNvSpPr txBox="1"/>
          <p:nvPr/>
        </p:nvSpPr>
        <p:spPr>
          <a:xfrm>
            <a:off x="2909149" y="286603"/>
            <a:ext cx="4981433" cy="523220"/>
          </a:xfrm>
          <a:prstGeom prst="rect">
            <a:avLst/>
          </a:prstGeom>
          <a:noFill/>
        </p:spPr>
        <p:txBody>
          <a:bodyPr wrap="square" rtlCol="0">
            <a:spAutoFit/>
          </a:bodyPr>
          <a:lstStyle/>
          <a:p>
            <a:pPr algn="ctr"/>
            <a:r>
              <a:rPr lang="es-CL" sz="2800" dirty="0"/>
              <a:t>Ciclo de talleres</a:t>
            </a:r>
          </a:p>
        </p:txBody>
      </p:sp>
    </p:spTree>
    <p:extLst>
      <p:ext uri="{BB962C8B-B14F-4D97-AF65-F5344CB8AC3E}">
        <p14:creationId xmlns:p14="http://schemas.microsoft.com/office/powerpoint/2010/main" val="878424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573A3EA-8352-4437-9D49-CD9AAB65A628}"/>
              </a:ext>
            </a:extLst>
          </p:cNvPr>
          <p:cNvPicPr>
            <a:picLocks noChangeAspect="1"/>
          </p:cNvPicPr>
          <p:nvPr/>
        </p:nvPicPr>
        <p:blipFill>
          <a:blip r:embed="rId2"/>
          <a:stretch>
            <a:fillRect/>
          </a:stretch>
        </p:blipFill>
        <p:spPr>
          <a:xfrm>
            <a:off x="1709530" y="1494607"/>
            <a:ext cx="7742822" cy="4097809"/>
          </a:xfrm>
          <a:prstGeom prst="rect">
            <a:avLst/>
          </a:prstGeom>
        </p:spPr>
      </p:pic>
      <p:sp>
        <p:nvSpPr>
          <p:cNvPr id="3" name="CuadroTexto 2">
            <a:extLst>
              <a:ext uri="{FF2B5EF4-FFF2-40B4-BE49-F238E27FC236}">
                <a16:creationId xmlns:a16="http://schemas.microsoft.com/office/drawing/2014/main" id="{B09EC6BD-C314-4B78-87CB-2761B5EB85C3}"/>
              </a:ext>
            </a:extLst>
          </p:cNvPr>
          <p:cNvSpPr txBox="1"/>
          <p:nvPr/>
        </p:nvSpPr>
        <p:spPr>
          <a:xfrm>
            <a:off x="3712191" y="3643325"/>
            <a:ext cx="3957851" cy="1077218"/>
          </a:xfrm>
          <a:prstGeom prst="rect">
            <a:avLst/>
          </a:prstGeom>
          <a:noFill/>
        </p:spPr>
        <p:txBody>
          <a:bodyPr wrap="square" rtlCol="0">
            <a:spAutoFit/>
          </a:bodyPr>
          <a:lstStyle/>
          <a:p>
            <a:pPr algn="ctr"/>
            <a:r>
              <a:rPr lang="es-CL" sz="3200" dirty="0"/>
              <a:t>Muchas gracias por su participación</a:t>
            </a:r>
          </a:p>
        </p:txBody>
      </p:sp>
    </p:spTree>
    <p:extLst>
      <p:ext uri="{BB962C8B-B14F-4D97-AF65-F5344CB8AC3E}">
        <p14:creationId xmlns:p14="http://schemas.microsoft.com/office/powerpoint/2010/main" val="1862404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ángulo isósceles 3">
            <a:extLst>
              <a:ext uri="{FF2B5EF4-FFF2-40B4-BE49-F238E27FC236}">
                <a16:creationId xmlns:a16="http://schemas.microsoft.com/office/drawing/2014/main" id="{23A9E434-3844-46E7-B190-7F305C4C6DE0}"/>
              </a:ext>
            </a:extLst>
          </p:cNvPr>
          <p:cNvSpPr/>
          <p:nvPr/>
        </p:nvSpPr>
        <p:spPr>
          <a:xfrm>
            <a:off x="1282889" y="1402736"/>
            <a:ext cx="4612943" cy="3261815"/>
          </a:xfrm>
          <a:prstGeom prst="triangle">
            <a:avLst/>
          </a:prstGeom>
          <a:solidFill>
            <a:schemeClr val="accent4">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6" name="Conector recto 5">
            <a:extLst>
              <a:ext uri="{FF2B5EF4-FFF2-40B4-BE49-F238E27FC236}">
                <a16:creationId xmlns:a16="http://schemas.microsoft.com/office/drawing/2014/main" id="{72E96632-6286-45BE-861E-E11744F4B04F}"/>
              </a:ext>
            </a:extLst>
          </p:cNvPr>
          <p:cNvCxnSpPr>
            <a:stCxn id="4" idx="0"/>
          </p:cNvCxnSpPr>
          <p:nvPr/>
        </p:nvCxnSpPr>
        <p:spPr>
          <a:xfrm flipH="1">
            <a:off x="3507474" y="1402736"/>
            <a:ext cx="81887" cy="2241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6CD6B6B9-CAF1-4E46-85CA-D5F1A1D44271}"/>
              </a:ext>
            </a:extLst>
          </p:cNvPr>
          <p:cNvCxnSpPr>
            <a:stCxn id="4" idx="2"/>
          </p:cNvCxnSpPr>
          <p:nvPr/>
        </p:nvCxnSpPr>
        <p:spPr>
          <a:xfrm flipV="1">
            <a:off x="1282889" y="3643955"/>
            <a:ext cx="2224585" cy="1020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FB0C4420-CD67-49CA-9A50-791B0D9B98CF}"/>
              </a:ext>
            </a:extLst>
          </p:cNvPr>
          <p:cNvCxnSpPr>
            <a:endCxn id="4" idx="4"/>
          </p:cNvCxnSpPr>
          <p:nvPr/>
        </p:nvCxnSpPr>
        <p:spPr>
          <a:xfrm>
            <a:off x="3507474" y="3643955"/>
            <a:ext cx="2388358" cy="1020596"/>
          </a:xfrm>
          <a:prstGeom prst="line">
            <a:avLst/>
          </a:prstGeom>
        </p:spPr>
        <p:style>
          <a:lnRef idx="1">
            <a:schemeClr val="accent1"/>
          </a:lnRef>
          <a:fillRef idx="0">
            <a:schemeClr val="accent1"/>
          </a:fillRef>
          <a:effectRef idx="0">
            <a:schemeClr val="accent1"/>
          </a:effectRef>
          <a:fontRef idx="minor">
            <a:schemeClr val="tx1"/>
          </a:fontRef>
        </p:style>
      </p:cxnSp>
      <p:sp>
        <p:nvSpPr>
          <p:cNvPr id="11" name="Elipse 10">
            <a:extLst>
              <a:ext uri="{FF2B5EF4-FFF2-40B4-BE49-F238E27FC236}">
                <a16:creationId xmlns:a16="http://schemas.microsoft.com/office/drawing/2014/main" id="{A8B01204-ECF9-40A9-B2EB-DD3C97A40ED2}"/>
              </a:ext>
            </a:extLst>
          </p:cNvPr>
          <p:cNvSpPr/>
          <p:nvPr/>
        </p:nvSpPr>
        <p:spPr>
          <a:xfrm>
            <a:off x="2722728" y="2612055"/>
            <a:ext cx="1651379" cy="163773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2" name="Imagen 11">
            <a:extLst>
              <a:ext uri="{FF2B5EF4-FFF2-40B4-BE49-F238E27FC236}">
                <a16:creationId xmlns:a16="http://schemas.microsoft.com/office/drawing/2014/main" id="{810444FF-8BD6-42E1-B779-205D0F19C8EC}"/>
              </a:ext>
            </a:extLst>
          </p:cNvPr>
          <p:cNvPicPr>
            <a:picLocks noChangeAspect="1"/>
          </p:cNvPicPr>
          <p:nvPr/>
        </p:nvPicPr>
        <p:blipFill>
          <a:blip r:embed="rId2"/>
          <a:stretch>
            <a:fillRect/>
          </a:stretch>
        </p:blipFill>
        <p:spPr>
          <a:xfrm>
            <a:off x="2965282" y="2980545"/>
            <a:ext cx="1166272" cy="900752"/>
          </a:xfrm>
          <a:prstGeom prst="rect">
            <a:avLst/>
          </a:prstGeom>
        </p:spPr>
      </p:pic>
      <p:sp>
        <p:nvSpPr>
          <p:cNvPr id="13" name="CuadroTexto 12">
            <a:extLst>
              <a:ext uri="{FF2B5EF4-FFF2-40B4-BE49-F238E27FC236}">
                <a16:creationId xmlns:a16="http://schemas.microsoft.com/office/drawing/2014/main" id="{11745BA0-AE67-4173-8117-EA955B67762E}"/>
              </a:ext>
            </a:extLst>
          </p:cNvPr>
          <p:cNvSpPr txBox="1"/>
          <p:nvPr/>
        </p:nvSpPr>
        <p:spPr>
          <a:xfrm>
            <a:off x="3053993" y="980728"/>
            <a:ext cx="2514905" cy="369332"/>
          </a:xfrm>
          <a:prstGeom prst="rect">
            <a:avLst/>
          </a:prstGeom>
          <a:noFill/>
        </p:spPr>
        <p:txBody>
          <a:bodyPr wrap="square" rtlCol="0">
            <a:spAutoFit/>
          </a:bodyPr>
          <a:lstStyle/>
          <a:p>
            <a:r>
              <a:rPr lang="es-CL" dirty="0">
                <a:solidFill>
                  <a:srgbClr val="0070C0"/>
                </a:solidFill>
              </a:rPr>
              <a:t>Contenido</a:t>
            </a:r>
          </a:p>
        </p:txBody>
      </p:sp>
      <p:sp>
        <p:nvSpPr>
          <p:cNvPr id="14" name="CuadroTexto 13">
            <a:extLst>
              <a:ext uri="{FF2B5EF4-FFF2-40B4-BE49-F238E27FC236}">
                <a16:creationId xmlns:a16="http://schemas.microsoft.com/office/drawing/2014/main" id="{08552162-29A8-4CB9-8CA2-4856A0F1A26A}"/>
              </a:ext>
            </a:extLst>
          </p:cNvPr>
          <p:cNvSpPr txBox="1"/>
          <p:nvPr/>
        </p:nvSpPr>
        <p:spPr>
          <a:xfrm>
            <a:off x="272953" y="4398840"/>
            <a:ext cx="1138523" cy="369332"/>
          </a:xfrm>
          <a:prstGeom prst="rect">
            <a:avLst/>
          </a:prstGeom>
          <a:noFill/>
        </p:spPr>
        <p:txBody>
          <a:bodyPr wrap="square" rtlCol="0">
            <a:spAutoFit/>
          </a:bodyPr>
          <a:lstStyle/>
          <a:p>
            <a:r>
              <a:rPr lang="es-CL" dirty="0">
                <a:solidFill>
                  <a:srgbClr val="0070C0"/>
                </a:solidFill>
              </a:rPr>
              <a:t>Docente</a:t>
            </a:r>
          </a:p>
        </p:txBody>
      </p:sp>
      <p:sp>
        <p:nvSpPr>
          <p:cNvPr id="15" name="CuadroTexto 14">
            <a:extLst>
              <a:ext uri="{FF2B5EF4-FFF2-40B4-BE49-F238E27FC236}">
                <a16:creationId xmlns:a16="http://schemas.microsoft.com/office/drawing/2014/main" id="{FAF74984-1261-4E94-B805-C7A1644DE0E9}"/>
              </a:ext>
            </a:extLst>
          </p:cNvPr>
          <p:cNvSpPr txBox="1"/>
          <p:nvPr/>
        </p:nvSpPr>
        <p:spPr>
          <a:xfrm>
            <a:off x="5895832" y="4366873"/>
            <a:ext cx="1317009" cy="369332"/>
          </a:xfrm>
          <a:prstGeom prst="rect">
            <a:avLst/>
          </a:prstGeom>
          <a:noFill/>
        </p:spPr>
        <p:txBody>
          <a:bodyPr wrap="square" rtlCol="0">
            <a:spAutoFit/>
          </a:bodyPr>
          <a:lstStyle/>
          <a:p>
            <a:r>
              <a:rPr lang="es-CL" dirty="0">
                <a:solidFill>
                  <a:srgbClr val="0070C0"/>
                </a:solidFill>
              </a:rPr>
              <a:t>Estudiantes</a:t>
            </a:r>
          </a:p>
        </p:txBody>
      </p:sp>
      <p:cxnSp>
        <p:nvCxnSpPr>
          <p:cNvPr id="17" name="Conector recto de flecha 16">
            <a:extLst>
              <a:ext uri="{FF2B5EF4-FFF2-40B4-BE49-F238E27FC236}">
                <a16:creationId xmlns:a16="http://schemas.microsoft.com/office/drawing/2014/main" id="{EF6C4AE4-1A5D-40C7-B697-83C4FF553870}"/>
              </a:ext>
            </a:extLst>
          </p:cNvPr>
          <p:cNvCxnSpPr>
            <a:cxnSpLocks/>
          </p:cNvCxnSpPr>
          <p:nvPr/>
        </p:nvCxnSpPr>
        <p:spPr>
          <a:xfrm flipV="1">
            <a:off x="1553985" y="1880195"/>
            <a:ext cx="1571965" cy="2213553"/>
          </a:xfrm>
          <a:prstGeom prst="straightConnector1">
            <a:avLst/>
          </a:prstGeom>
          <a:ln w="28575"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Conector recto de flecha 17">
            <a:extLst>
              <a:ext uri="{FF2B5EF4-FFF2-40B4-BE49-F238E27FC236}">
                <a16:creationId xmlns:a16="http://schemas.microsoft.com/office/drawing/2014/main" id="{A8FF4C76-6765-4F7B-95B6-AE39624E35A9}"/>
              </a:ext>
            </a:extLst>
          </p:cNvPr>
          <p:cNvCxnSpPr>
            <a:cxnSpLocks/>
          </p:cNvCxnSpPr>
          <p:nvPr/>
        </p:nvCxnSpPr>
        <p:spPr>
          <a:xfrm>
            <a:off x="1763972" y="4812756"/>
            <a:ext cx="3650776" cy="6819"/>
          </a:xfrm>
          <a:prstGeom prst="straightConnector1">
            <a:avLst/>
          </a:prstGeom>
          <a:ln w="28575"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Conector recto de flecha 21">
            <a:extLst>
              <a:ext uri="{FF2B5EF4-FFF2-40B4-BE49-F238E27FC236}">
                <a16:creationId xmlns:a16="http://schemas.microsoft.com/office/drawing/2014/main" id="{6DCB923E-B427-46AD-A9B9-87F820BDF703}"/>
              </a:ext>
            </a:extLst>
          </p:cNvPr>
          <p:cNvCxnSpPr>
            <a:cxnSpLocks/>
          </p:cNvCxnSpPr>
          <p:nvPr/>
        </p:nvCxnSpPr>
        <p:spPr>
          <a:xfrm flipH="1" flipV="1">
            <a:off x="4135716" y="1979367"/>
            <a:ext cx="1506627" cy="2082404"/>
          </a:xfrm>
          <a:prstGeom prst="straightConnector1">
            <a:avLst/>
          </a:prstGeom>
          <a:ln w="28575"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2" name="CuadroTexto 31">
            <a:extLst>
              <a:ext uri="{FF2B5EF4-FFF2-40B4-BE49-F238E27FC236}">
                <a16:creationId xmlns:a16="http://schemas.microsoft.com/office/drawing/2014/main" id="{C48DDC58-76F6-43BB-908E-9309AC4A2922}"/>
              </a:ext>
            </a:extLst>
          </p:cNvPr>
          <p:cNvSpPr txBox="1"/>
          <p:nvPr/>
        </p:nvSpPr>
        <p:spPr>
          <a:xfrm>
            <a:off x="2613546" y="4229224"/>
            <a:ext cx="2224585" cy="369332"/>
          </a:xfrm>
          <a:prstGeom prst="rect">
            <a:avLst/>
          </a:prstGeom>
          <a:noFill/>
        </p:spPr>
        <p:txBody>
          <a:bodyPr wrap="square" rtlCol="0">
            <a:spAutoFit/>
          </a:bodyPr>
          <a:lstStyle/>
          <a:p>
            <a:r>
              <a:rPr lang="es-CL" dirty="0">
                <a:solidFill>
                  <a:srgbClr val="0070C0"/>
                </a:solidFill>
              </a:rPr>
              <a:t>Actividad conjunta</a:t>
            </a:r>
          </a:p>
        </p:txBody>
      </p:sp>
      <p:sp>
        <p:nvSpPr>
          <p:cNvPr id="33" name="CuadroTexto 32">
            <a:extLst>
              <a:ext uri="{FF2B5EF4-FFF2-40B4-BE49-F238E27FC236}">
                <a16:creationId xmlns:a16="http://schemas.microsoft.com/office/drawing/2014/main" id="{3967AB59-874E-4663-847D-1BD84C389B7D}"/>
              </a:ext>
            </a:extLst>
          </p:cNvPr>
          <p:cNvSpPr txBox="1"/>
          <p:nvPr/>
        </p:nvSpPr>
        <p:spPr>
          <a:xfrm>
            <a:off x="3271565" y="2698587"/>
            <a:ext cx="559559"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CL" dirty="0"/>
              <a:t>TIC</a:t>
            </a:r>
          </a:p>
        </p:txBody>
      </p:sp>
      <p:sp>
        <p:nvSpPr>
          <p:cNvPr id="34" name="CuadroTexto 33">
            <a:extLst>
              <a:ext uri="{FF2B5EF4-FFF2-40B4-BE49-F238E27FC236}">
                <a16:creationId xmlns:a16="http://schemas.microsoft.com/office/drawing/2014/main" id="{529871D1-FAAA-48BA-95B7-C672EF325E33}"/>
              </a:ext>
            </a:extLst>
          </p:cNvPr>
          <p:cNvSpPr txBox="1"/>
          <p:nvPr/>
        </p:nvSpPr>
        <p:spPr>
          <a:xfrm>
            <a:off x="2906972" y="4940982"/>
            <a:ext cx="1282890" cy="369332"/>
          </a:xfrm>
          <a:prstGeom prst="rect">
            <a:avLst/>
          </a:prstGeom>
          <a:noFill/>
        </p:spPr>
        <p:txBody>
          <a:bodyPr wrap="square" rtlCol="0">
            <a:spAutoFit/>
          </a:bodyPr>
          <a:lstStyle/>
          <a:p>
            <a:r>
              <a:rPr lang="es-CL" dirty="0"/>
              <a:t>(Coll,2010)</a:t>
            </a:r>
          </a:p>
        </p:txBody>
      </p:sp>
      <p:sp>
        <p:nvSpPr>
          <p:cNvPr id="35" name="CuadroTexto 34">
            <a:extLst>
              <a:ext uri="{FF2B5EF4-FFF2-40B4-BE49-F238E27FC236}">
                <a16:creationId xmlns:a16="http://schemas.microsoft.com/office/drawing/2014/main" id="{BCEEBDB4-BA5B-4964-B3E9-098D8CC5D717}"/>
              </a:ext>
            </a:extLst>
          </p:cNvPr>
          <p:cNvSpPr txBox="1"/>
          <p:nvPr/>
        </p:nvSpPr>
        <p:spPr>
          <a:xfrm>
            <a:off x="4032045" y="193282"/>
            <a:ext cx="4400755" cy="369332"/>
          </a:xfrm>
          <a:prstGeom prst="rect">
            <a:avLst/>
          </a:prstGeom>
          <a:noFill/>
        </p:spPr>
        <p:txBody>
          <a:bodyPr wrap="square" rtlCol="0">
            <a:spAutoFit/>
          </a:bodyPr>
          <a:lstStyle/>
          <a:p>
            <a:r>
              <a:rPr lang="es-CL" b="1" dirty="0"/>
              <a:t>TRIANGULO PEDAGÓGICO INTERACTIVO</a:t>
            </a:r>
          </a:p>
        </p:txBody>
      </p:sp>
      <p:pic>
        <p:nvPicPr>
          <p:cNvPr id="44" name="Imagen 43">
            <a:extLst>
              <a:ext uri="{FF2B5EF4-FFF2-40B4-BE49-F238E27FC236}">
                <a16:creationId xmlns:a16="http://schemas.microsoft.com/office/drawing/2014/main" id="{3B50F2A4-1730-4310-9C68-3FA98F5C67AA}"/>
              </a:ext>
            </a:extLst>
          </p:cNvPr>
          <p:cNvPicPr>
            <a:picLocks noChangeAspect="1"/>
          </p:cNvPicPr>
          <p:nvPr/>
        </p:nvPicPr>
        <p:blipFill>
          <a:blip r:embed="rId3"/>
          <a:stretch>
            <a:fillRect/>
          </a:stretch>
        </p:blipFill>
        <p:spPr>
          <a:xfrm>
            <a:off x="7878447" y="2701945"/>
            <a:ext cx="2549581" cy="2457796"/>
          </a:xfrm>
          <a:prstGeom prst="rect">
            <a:avLst/>
          </a:prstGeom>
        </p:spPr>
      </p:pic>
      <p:sp>
        <p:nvSpPr>
          <p:cNvPr id="51" name="CuadroTexto 50">
            <a:extLst>
              <a:ext uri="{FF2B5EF4-FFF2-40B4-BE49-F238E27FC236}">
                <a16:creationId xmlns:a16="http://schemas.microsoft.com/office/drawing/2014/main" id="{6F13A3ED-F116-4A4B-A26B-221F132DC0F5}"/>
              </a:ext>
            </a:extLst>
          </p:cNvPr>
          <p:cNvSpPr txBox="1"/>
          <p:nvPr/>
        </p:nvSpPr>
        <p:spPr>
          <a:xfrm>
            <a:off x="6093726" y="1334217"/>
            <a:ext cx="5732061"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L" dirty="0"/>
              <a:t>En este nuevo prisma pedagógico,  el contenido digital actúa como mediador del conocimiento entre estudiantes y docentes.</a:t>
            </a:r>
          </a:p>
        </p:txBody>
      </p:sp>
    </p:spTree>
    <p:extLst>
      <p:ext uri="{BB962C8B-B14F-4D97-AF65-F5344CB8AC3E}">
        <p14:creationId xmlns:p14="http://schemas.microsoft.com/office/powerpoint/2010/main" val="1025583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ítulo 2"/>
          <p:cNvSpPr txBox="1">
            <a:spLocks/>
          </p:cNvSpPr>
          <p:nvPr/>
        </p:nvSpPr>
        <p:spPr>
          <a:xfrm>
            <a:off x="3996396" y="4761305"/>
            <a:ext cx="4048017" cy="5342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3800"/>
              </a:lnSpc>
              <a:buNone/>
            </a:pPr>
            <a:r>
              <a:rPr lang="es-CL" sz="3600" b="1" dirty="0">
                <a:solidFill>
                  <a:schemeClr val="bg1"/>
                </a:solidFill>
              </a:rPr>
              <a:t>Contacto</a:t>
            </a:r>
          </a:p>
        </p:txBody>
      </p:sp>
      <p:sp>
        <p:nvSpPr>
          <p:cNvPr id="5" name="Marcador de contenido 3"/>
          <p:cNvSpPr>
            <a:spLocks noGrp="1"/>
          </p:cNvSpPr>
          <p:nvPr>
            <p:ph sz="half" idx="4294967295"/>
          </p:nvPr>
        </p:nvSpPr>
        <p:spPr>
          <a:xfrm>
            <a:off x="3790913" y="5352359"/>
            <a:ext cx="4613348" cy="1253450"/>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_tradnl" sz="2400" dirty="0">
                <a:solidFill>
                  <a:schemeClr val="accent4">
                    <a:lumMod val="20000"/>
                    <a:lumOff val="80000"/>
                  </a:schemeClr>
                </a:solidFill>
              </a:rPr>
              <a:t>1/2 Oriente 1075, Viña del Mar</a:t>
            </a:r>
          </a:p>
          <a:p>
            <a:pPr marL="0" marR="0" lvl="0" indent="0" algn="ctr" defTabSz="914400" eaLnBrk="1" fontAlgn="auto" latinLnBrk="0" hangingPunct="1">
              <a:lnSpc>
                <a:spcPct val="100000"/>
              </a:lnSpc>
              <a:spcBef>
                <a:spcPts val="0"/>
              </a:spcBef>
              <a:spcAft>
                <a:spcPts val="0"/>
              </a:spcAft>
              <a:buClrTx/>
              <a:buSzTx/>
              <a:buFontTx/>
              <a:buNone/>
              <a:tabLst/>
              <a:defRPr/>
            </a:pPr>
            <a:r>
              <a:rPr lang="es-ES_tradnl" sz="2400" dirty="0">
                <a:solidFill>
                  <a:schemeClr val="accent4">
                    <a:lumMod val="20000"/>
                    <a:lumOff val="80000"/>
                  </a:schemeClr>
                </a:solidFill>
              </a:rPr>
              <a:t>centro.costadigital@pucv.cl </a:t>
            </a:r>
          </a:p>
          <a:p>
            <a:pPr marL="0" marR="0" lvl="0" indent="0" algn="ctr" defTabSz="914400" eaLnBrk="1" fontAlgn="auto" latinLnBrk="0" hangingPunct="1">
              <a:lnSpc>
                <a:spcPct val="100000"/>
              </a:lnSpc>
              <a:spcBef>
                <a:spcPts val="0"/>
              </a:spcBef>
              <a:spcAft>
                <a:spcPts val="0"/>
              </a:spcAft>
              <a:buClrTx/>
              <a:buSzTx/>
              <a:buFontTx/>
              <a:buNone/>
              <a:tabLst/>
              <a:defRPr/>
            </a:pPr>
            <a:r>
              <a:rPr lang="es-ES_tradnl" sz="2400" dirty="0">
                <a:solidFill>
                  <a:schemeClr val="accent4">
                    <a:lumMod val="20000"/>
                    <a:lumOff val="80000"/>
                  </a:schemeClr>
                </a:solidFill>
              </a:rPr>
              <a:t>www.costadigital.cl </a:t>
            </a:r>
          </a:p>
          <a:p>
            <a:pPr marL="0" marR="0" lvl="0" indent="0" algn="ctr" defTabSz="914400" eaLnBrk="1" fontAlgn="auto" latinLnBrk="0" hangingPunct="1">
              <a:lnSpc>
                <a:spcPct val="100000"/>
              </a:lnSpc>
              <a:spcBef>
                <a:spcPts val="0"/>
              </a:spcBef>
              <a:spcAft>
                <a:spcPts val="0"/>
              </a:spcAft>
              <a:buClrTx/>
              <a:buSzTx/>
              <a:buFontTx/>
              <a:buNone/>
              <a:tabLst/>
              <a:defRPr/>
            </a:pPr>
            <a:endParaRPr lang="es-ES_tradnl" dirty="0">
              <a:solidFill>
                <a:schemeClr val="accent4">
                  <a:lumMod val="20000"/>
                  <a:lumOff val="80000"/>
                </a:schemeClr>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s-ES_tradnl" dirty="0">
              <a:solidFill>
                <a:schemeClr val="accent4">
                  <a:lumMod val="20000"/>
                  <a:lumOff val="80000"/>
                </a:schemeClr>
              </a:solidFill>
            </a:endParaRPr>
          </a:p>
        </p:txBody>
      </p:sp>
    </p:spTree>
    <p:extLst>
      <p:ext uri="{BB962C8B-B14F-4D97-AF65-F5344CB8AC3E}">
        <p14:creationId xmlns:p14="http://schemas.microsoft.com/office/powerpoint/2010/main" val="2274015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83E5655-3E8D-41D8-AB98-5A159112B058}"/>
              </a:ext>
            </a:extLst>
          </p:cNvPr>
          <p:cNvPicPr>
            <a:picLocks noChangeAspect="1"/>
          </p:cNvPicPr>
          <p:nvPr/>
        </p:nvPicPr>
        <p:blipFill>
          <a:blip r:embed="rId2"/>
          <a:stretch>
            <a:fillRect/>
          </a:stretch>
        </p:blipFill>
        <p:spPr>
          <a:xfrm>
            <a:off x="2967037" y="261937"/>
            <a:ext cx="6257925" cy="6334125"/>
          </a:xfrm>
          <a:prstGeom prst="rect">
            <a:avLst/>
          </a:prstGeom>
        </p:spPr>
      </p:pic>
      <p:sp>
        <p:nvSpPr>
          <p:cNvPr id="3" name="Elipse 2">
            <a:extLst>
              <a:ext uri="{FF2B5EF4-FFF2-40B4-BE49-F238E27FC236}">
                <a16:creationId xmlns:a16="http://schemas.microsoft.com/office/drawing/2014/main" id="{DA0CC6FE-0E23-413B-9874-60F780106E76}"/>
              </a:ext>
            </a:extLst>
          </p:cNvPr>
          <p:cNvSpPr/>
          <p:nvPr/>
        </p:nvSpPr>
        <p:spPr>
          <a:xfrm>
            <a:off x="6565900" y="2489200"/>
            <a:ext cx="1905000" cy="15621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CuadroTexto 1">
            <a:extLst>
              <a:ext uri="{FF2B5EF4-FFF2-40B4-BE49-F238E27FC236}">
                <a16:creationId xmlns:a16="http://schemas.microsoft.com/office/drawing/2014/main" id="{92806AD8-6618-4023-AA5B-1A73980267D1}"/>
              </a:ext>
            </a:extLst>
          </p:cNvPr>
          <p:cNvSpPr txBox="1"/>
          <p:nvPr/>
        </p:nvSpPr>
        <p:spPr>
          <a:xfrm>
            <a:off x="6483350" y="2947084"/>
            <a:ext cx="2070100" cy="646331"/>
          </a:xfrm>
          <a:prstGeom prst="rect">
            <a:avLst/>
          </a:prstGeom>
          <a:noFill/>
        </p:spPr>
        <p:txBody>
          <a:bodyPr wrap="square" rtlCol="0">
            <a:spAutoFit/>
          </a:bodyPr>
          <a:lstStyle/>
          <a:p>
            <a:pPr algn="ctr"/>
            <a:r>
              <a:rPr lang="es-CL" dirty="0"/>
              <a:t>PRINCIPIOS DE LA ENSEÑANZA </a:t>
            </a:r>
          </a:p>
        </p:txBody>
      </p:sp>
    </p:spTree>
    <p:extLst>
      <p:ext uri="{BB962C8B-B14F-4D97-AF65-F5344CB8AC3E}">
        <p14:creationId xmlns:p14="http://schemas.microsoft.com/office/powerpoint/2010/main" val="1176092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23D8865-B3EC-4C6F-9EC1-0188D127F8A8}"/>
              </a:ext>
            </a:extLst>
          </p:cNvPr>
          <p:cNvPicPr>
            <a:picLocks noChangeAspect="1"/>
          </p:cNvPicPr>
          <p:nvPr/>
        </p:nvPicPr>
        <p:blipFill>
          <a:blip r:embed="rId2"/>
          <a:stretch>
            <a:fillRect/>
          </a:stretch>
        </p:blipFill>
        <p:spPr>
          <a:xfrm>
            <a:off x="1143000" y="342900"/>
            <a:ext cx="9676202" cy="6394595"/>
          </a:xfrm>
          <a:prstGeom prst="rect">
            <a:avLst/>
          </a:prstGeom>
        </p:spPr>
      </p:pic>
      <p:sp>
        <p:nvSpPr>
          <p:cNvPr id="2" name="CuadroTexto 1">
            <a:extLst>
              <a:ext uri="{FF2B5EF4-FFF2-40B4-BE49-F238E27FC236}">
                <a16:creationId xmlns:a16="http://schemas.microsoft.com/office/drawing/2014/main" id="{B60D7A08-66F2-42E6-B8F0-EDA87003AAD9}"/>
              </a:ext>
            </a:extLst>
          </p:cNvPr>
          <p:cNvSpPr txBox="1"/>
          <p:nvPr/>
        </p:nvSpPr>
        <p:spPr>
          <a:xfrm>
            <a:off x="7253864" y="4686625"/>
            <a:ext cx="338753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b="1" dirty="0"/>
              <a:t>COMPETENCIAS DEL SIGLO XXI</a:t>
            </a:r>
          </a:p>
        </p:txBody>
      </p:sp>
    </p:spTree>
    <p:extLst>
      <p:ext uri="{BB962C8B-B14F-4D97-AF65-F5344CB8AC3E}">
        <p14:creationId xmlns:p14="http://schemas.microsoft.com/office/powerpoint/2010/main" val="1939310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4E33F6-3457-46C7-AC75-FBC15AE71585}"/>
              </a:ext>
            </a:extLst>
          </p:cNvPr>
          <p:cNvSpPr txBox="1"/>
          <p:nvPr/>
        </p:nvSpPr>
        <p:spPr>
          <a:xfrm>
            <a:off x="1368286" y="3266369"/>
            <a:ext cx="8054010"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5400" dirty="0"/>
              <a:t>APRENDIZAJE BASADO EN PROYECTO</a:t>
            </a:r>
          </a:p>
          <a:p>
            <a:pPr algn="ctr"/>
            <a:r>
              <a:rPr lang="es-CL" sz="5400" dirty="0"/>
              <a:t>ABP</a:t>
            </a:r>
          </a:p>
        </p:txBody>
      </p:sp>
      <p:pic>
        <p:nvPicPr>
          <p:cNvPr id="4" name="Imagen 3">
            <a:extLst>
              <a:ext uri="{FF2B5EF4-FFF2-40B4-BE49-F238E27FC236}">
                <a16:creationId xmlns:a16="http://schemas.microsoft.com/office/drawing/2014/main" id="{F055AEDC-DE12-497C-9F95-103A3EAD3AB1}"/>
              </a:ext>
            </a:extLst>
          </p:cNvPr>
          <p:cNvPicPr>
            <a:picLocks noChangeAspect="1"/>
          </p:cNvPicPr>
          <p:nvPr/>
        </p:nvPicPr>
        <p:blipFill>
          <a:blip r:embed="rId2"/>
          <a:stretch>
            <a:fillRect/>
          </a:stretch>
        </p:blipFill>
        <p:spPr>
          <a:xfrm>
            <a:off x="4579480" y="896833"/>
            <a:ext cx="2832939" cy="2079937"/>
          </a:xfrm>
          <a:prstGeom prst="rect">
            <a:avLst/>
          </a:prstGeom>
        </p:spPr>
      </p:pic>
    </p:spTree>
    <p:extLst>
      <p:ext uri="{BB962C8B-B14F-4D97-AF65-F5344CB8AC3E}">
        <p14:creationId xmlns:p14="http://schemas.microsoft.com/office/powerpoint/2010/main" val="1201301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2266DE8-F0F6-4420-A737-F25E8C773508}"/>
              </a:ext>
            </a:extLst>
          </p:cNvPr>
          <p:cNvPicPr>
            <a:picLocks noChangeAspect="1"/>
          </p:cNvPicPr>
          <p:nvPr/>
        </p:nvPicPr>
        <p:blipFill>
          <a:blip r:embed="rId2"/>
          <a:stretch>
            <a:fillRect/>
          </a:stretch>
        </p:blipFill>
        <p:spPr>
          <a:xfrm>
            <a:off x="2517912" y="1176159"/>
            <a:ext cx="6546573" cy="4965334"/>
          </a:xfrm>
          <a:prstGeom prst="rect">
            <a:avLst/>
          </a:prstGeom>
        </p:spPr>
      </p:pic>
      <p:sp>
        <p:nvSpPr>
          <p:cNvPr id="3" name="Rectángulo 2">
            <a:extLst>
              <a:ext uri="{FF2B5EF4-FFF2-40B4-BE49-F238E27FC236}">
                <a16:creationId xmlns:a16="http://schemas.microsoft.com/office/drawing/2014/main" id="{D7D93DCB-E904-468E-9D08-06BA5A64F10F}"/>
              </a:ext>
            </a:extLst>
          </p:cNvPr>
          <p:cNvSpPr/>
          <p:nvPr/>
        </p:nvSpPr>
        <p:spPr>
          <a:xfrm>
            <a:off x="3498574" y="3549184"/>
            <a:ext cx="5194852" cy="1477328"/>
          </a:xfrm>
          <a:prstGeom prst="rect">
            <a:avLst/>
          </a:prstGeom>
        </p:spPr>
        <p:txBody>
          <a:bodyPr wrap="square">
            <a:spAutoFit/>
          </a:bodyPr>
          <a:lstStyle/>
          <a:p>
            <a:pPr algn="just"/>
            <a:r>
              <a:rPr lang="es-CL" dirty="0"/>
              <a:t>El ABP es un método pedagógico que  involucra a los estudiantes de una manera activa en su aprendizaje al pedirles que investiguen la respuesta a alguna pregunta o problema del mundo real y luego creen una solución concreta. </a:t>
            </a:r>
          </a:p>
        </p:txBody>
      </p:sp>
      <p:sp>
        <p:nvSpPr>
          <p:cNvPr id="5" name="CuadroTexto 4">
            <a:extLst>
              <a:ext uri="{FF2B5EF4-FFF2-40B4-BE49-F238E27FC236}">
                <a16:creationId xmlns:a16="http://schemas.microsoft.com/office/drawing/2014/main" id="{70D49EFF-675F-4F75-B180-97AC8FECCB42}"/>
              </a:ext>
            </a:extLst>
          </p:cNvPr>
          <p:cNvSpPr txBox="1"/>
          <p:nvPr/>
        </p:nvSpPr>
        <p:spPr>
          <a:xfrm>
            <a:off x="5049078" y="2129351"/>
            <a:ext cx="2504661" cy="923330"/>
          </a:xfrm>
          <a:prstGeom prst="rect">
            <a:avLst/>
          </a:prstGeom>
          <a:noFill/>
        </p:spPr>
        <p:txBody>
          <a:bodyPr wrap="square" rtlCol="0">
            <a:spAutoFit/>
          </a:bodyPr>
          <a:lstStyle/>
          <a:p>
            <a:r>
              <a:rPr lang="es-CL" sz="5400" dirty="0">
                <a:solidFill>
                  <a:schemeClr val="bg1"/>
                </a:solidFill>
              </a:rPr>
              <a:t>ABP</a:t>
            </a:r>
          </a:p>
        </p:txBody>
      </p:sp>
    </p:spTree>
    <p:extLst>
      <p:ext uri="{BB962C8B-B14F-4D97-AF65-F5344CB8AC3E}">
        <p14:creationId xmlns:p14="http://schemas.microsoft.com/office/powerpoint/2010/main" val="3067161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5B55575-898C-4D65-AE64-39241F63A595}"/>
              </a:ext>
            </a:extLst>
          </p:cNvPr>
          <p:cNvSpPr/>
          <p:nvPr/>
        </p:nvSpPr>
        <p:spPr>
          <a:xfrm>
            <a:off x="1390650" y="563494"/>
            <a:ext cx="4017318" cy="532903"/>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lvl="0" algn="just">
              <a:lnSpc>
                <a:spcPct val="107000"/>
              </a:lnSpc>
              <a:spcAft>
                <a:spcPts val="800"/>
              </a:spcAft>
            </a:pPr>
            <a:r>
              <a:rPr lang="es-CL" sz="2800" dirty="0">
                <a:latin typeface="Calibri" panose="020F0502020204030204" pitchFamily="34" charset="0"/>
                <a:ea typeface="Calibri" panose="020F0502020204030204" pitchFamily="34" charset="0"/>
                <a:cs typeface="Times New Roman" panose="02020603050405020304" pitchFamily="18" charset="0"/>
              </a:rPr>
              <a:t>APORTES AL APRENDIZAJE</a:t>
            </a:r>
          </a:p>
        </p:txBody>
      </p:sp>
      <p:sp>
        <p:nvSpPr>
          <p:cNvPr id="7" name="CuadroTexto 6">
            <a:extLst>
              <a:ext uri="{FF2B5EF4-FFF2-40B4-BE49-F238E27FC236}">
                <a16:creationId xmlns:a16="http://schemas.microsoft.com/office/drawing/2014/main" id="{AA9A9F11-4E00-433C-B65C-A22C639C52DA}"/>
              </a:ext>
            </a:extLst>
          </p:cNvPr>
          <p:cNvSpPr txBox="1"/>
          <p:nvPr/>
        </p:nvSpPr>
        <p:spPr>
          <a:xfrm>
            <a:off x="1390650" y="1409700"/>
            <a:ext cx="8401050" cy="3139321"/>
          </a:xfrm>
          <a:prstGeom prst="rect">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es-CL" dirty="0"/>
          </a:p>
          <a:p>
            <a:pPr marL="285750" indent="-285750" algn="just">
              <a:buFont typeface="Wingdings" panose="05000000000000000000" pitchFamily="2" charset="2"/>
              <a:buChar char="§"/>
            </a:pPr>
            <a:r>
              <a:rPr lang="es-CL" dirty="0"/>
              <a:t>Dota a los niños de toda una serie de </a:t>
            </a:r>
            <a:r>
              <a:rPr lang="es-CL" b="1" dirty="0"/>
              <a:t>estrategias y herramientas para resolver problemas.</a:t>
            </a:r>
            <a:r>
              <a:rPr lang="es-CL" dirty="0"/>
              <a:t> </a:t>
            </a:r>
          </a:p>
          <a:p>
            <a:pPr marL="285750" indent="-285750" algn="just">
              <a:buFont typeface="Wingdings" panose="05000000000000000000" pitchFamily="2" charset="2"/>
              <a:buChar char="§"/>
            </a:pPr>
            <a:endParaRPr lang="es-CL" dirty="0"/>
          </a:p>
          <a:p>
            <a:pPr marL="285750" indent="-285750" algn="just">
              <a:buFont typeface="Wingdings" panose="05000000000000000000" pitchFamily="2" charset="2"/>
              <a:buChar char="§"/>
            </a:pPr>
            <a:r>
              <a:rPr lang="es-CL" dirty="0"/>
              <a:t>Desarrolla </a:t>
            </a:r>
            <a:r>
              <a:rPr lang="es-CL" b="1" dirty="0"/>
              <a:t>habilidades, conocimientos y actitudes </a:t>
            </a:r>
            <a:r>
              <a:rPr lang="es-CL" dirty="0"/>
              <a:t>del área curricular a través de una tarea ampliada (una secuencia de tareas) que promueven en los estudiantes la investigación y una auténtica demostración de los aprendizajes  en productos y rendimientos.</a:t>
            </a:r>
          </a:p>
          <a:p>
            <a:pPr marL="285750" indent="-285750" algn="just">
              <a:buFont typeface="Wingdings" panose="05000000000000000000" pitchFamily="2" charset="2"/>
              <a:buChar char="§"/>
            </a:pPr>
            <a:endParaRPr lang="es-CL" dirty="0"/>
          </a:p>
          <a:p>
            <a:pPr marL="285750" indent="-285750" algn="just">
              <a:buFont typeface="Wingdings" panose="05000000000000000000" pitchFamily="2" charset="2"/>
              <a:buChar char="§"/>
            </a:pPr>
            <a:r>
              <a:rPr lang="es-CL" dirty="0"/>
              <a:t>Esta dirigido por</a:t>
            </a:r>
            <a:r>
              <a:rPr lang="es-CL" b="1" dirty="0"/>
              <a:t> preguntas relevantes </a:t>
            </a:r>
            <a:r>
              <a:rPr lang="es-CL" dirty="0"/>
              <a:t>(problemas), que une los contenidos del plan de estudio y el pensamiento de orden superior, a contextos del mundo real.</a:t>
            </a:r>
          </a:p>
        </p:txBody>
      </p:sp>
    </p:spTree>
    <p:extLst>
      <p:ext uri="{BB962C8B-B14F-4D97-AF65-F5344CB8AC3E}">
        <p14:creationId xmlns:p14="http://schemas.microsoft.com/office/powerpoint/2010/main" val="347114981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13366</TotalTime>
  <Words>1768</Words>
  <Application>Microsoft Office PowerPoint</Application>
  <PresentationFormat>Panorámica</PresentationFormat>
  <Paragraphs>347</Paragraphs>
  <Slides>40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40</vt:i4>
      </vt:variant>
    </vt:vector>
  </HeadingPairs>
  <TitlesOfParts>
    <vt:vector size="48" baseType="lpstr">
      <vt:lpstr>Arial</vt:lpstr>
      <vt:lpstr>Arial</vt:lpstr>
      <vt:lpstr>Calibri</vt:lpstr>
      <vt:lpstr>Calibri Light</vt:lpstr>
      <vt:lpstr>Cambria</vt:lpstr>
      <vt:lpstr>Roboto</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Nombre o título de la presentación</dc:title>
  <dc:creator>Microsoft</dc:creator>
  <cp:lastModifiedBy>JORGE VASQUEZ JARA</cp:lastModifiedBy>
  <cp:revision>528</cp:revision>
  <cp:lastPrinted>2020-03-10T19:11:53Z</cp:lastPrinted>
  <dcterms:created xsi:type="dcterms:W3CDTF">2018-11-15T18:58:27Z</dcterms:created>
  <dcterms:modified xsi:type="dcterms:W3CDTF">2021-02-06T15:35:17Z</dcterms:modified>
</cp:coreProperties>
</file>